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34FF"/>
    <a:srgbClr val="150F33"/>
    <a:srgbClr val="9216FF"/>
    <a:srgbClr val="F80C62"/>
    <a:srgbClr val="43AFFF"/>
    <a:srgbClr val="CBCBCB"/>
    <a:srgbClr val="00DDA8"/>
    <a:srgbClr val="F90A62"/>
    <a:srgbClr val="9217F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9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3DE8F57-2462-D84E-DC1B-485530C8C8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BA0C24-302B-6170-A0F6-86271340FB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3BD96-051B-B143-A537-A786C9518F8C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B3F37D7-C13A-3C51-A38F-5021F0384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79772B-C7A6-8730-C039-4EDCA9E9D8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AA358-E5DE-8645-82A4-0E77B1CE81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361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B9D3E-F57F-8542-AB8A-710C20842795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1AE5-241B-E04B-B148-632A1A78C8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82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81AE5-241B-E04B-B148-632A1A78C82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71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https://www.ineo-sense.com/wp-content/uploads/2022/05/ACS-Report-NOTE-BP_2.13-1024x576.png" TargetMode="External"/><Relationship Id="rId4" Type="http://schemas.openxmlformats.org/officeDocument/2006/relationships/image" Target="../media/image4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12" Type="http://schemas.openxmlformats.org/officeDocument/2006/relationships/image" Target="../media/image11.png"/><Relationship Id="rId2" Type="http://schemas.openxmlformats.org/officeDocument/2006/relationships/image" Target="../media/image66.png"/><Relationship Id="rId16" Type="http://schemas.openxmlformats.org/officeDocument/2006/relationships/image" Target="../media/image7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9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Ludovic.geraldes@wiilog.fr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hyperlink" Target="mailto:Ludovic.geraldes@wiilog.fr" TargetMode="External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hyperlink" Target="mailto:Ludovic.geraldes@wiilog.fr" TargetMode="External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51583455-4A5C-7CB6-969E-015ACF906C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1287" y="2556602"/>
            <a:ext cx="9144000" cy="1084500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solidFill>
                  <a:srgbClr val="9216FF"/>
                </a:solidFill>
                <a:latin typeface="Outfit SemiBold" pitchFamily="2" charset="0"/>
              </a:defRPr>
            </a:lvl1pPr>
          </a:lstStyle>
          <a:p>
            <a:r>
              <a:rPr lang="fr-FR"/>
              <a:t>Nouvelles fonctionnalités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ED5896CB-4BF4-313A-3088-2B3CA54D3D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1287" y="3928201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>
                <a:solidFill>
                  <a:srgbClr val="9216FF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3D559D67-5DB3-EB14-2D2B-3B8220CAA60C}"/>
              </a:ext>
            </a:extLst>
          </p:cNvPr>
          <p:cNvSpPr txBox="1">
            <a:spLocks/>
          </p:cNvSpPr>
          <p:nvPr userDrawn="1"/>
        </p:nvSpPr>
        <p:spPr>
          <a:xfrm>
            <a:off x="391287" y="4691668"/>
            <a:ext cx="1580388" cy="3785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Outfit Light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solidFill>
                  <a:srgbClr val="9216FF"/>
                </a:solidFill>
              </a:rPr>
              <a:t>Rédacteur(s) :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8F48FD36-BCC7-32F4-E354-727FCEA5B749}"/>
              </a:ext>
            </a:extLst>
          </p:cNvPr>
          <p:cNvSpPr txBox="1">
            <a:spLocks/>
          </p:cNvSpPr>
          <p:nvPr userDrawn="1"/>
        </p:nvSpPr>
        <p:spPr>
          <a:xfrm>
            <a:off x="7954899" y="4691668"/>
            <a:ext cx="1580388" cy="3785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Outfit Light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solidFill>
                  <a:srgbClr val="9216FF"/>
                </a:solidFill>
              </a:rPr>
              <a:t>Destinataire(s) :</a:t>
            </a:r>
          </a:p>
        </p:txBody>
      </p:sp>
    </p:spTree>
    <p:extLst>
      <p:ext uri="{BB962C8B-B14F-4D97-AF65-F5344CB8AC3E}">
        <p14:creationId xmlns:p14="http://schemas.microsoft.com/office/powerpoint/2010/main" val="2411565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u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Dashboards en temps réel</a:t>
            </a:r>
          </a:p>
        </p:txBody>
      </p:sp>
      <p:pic>
        <p:nvPicPr>
          <p:cNvPr id="7" name="Image 6" descr="Une image contenant texte, bâtiment&#10;&#10;Description générée automatiquement">
            <a:extLst>
              <a:ext uri="{FF2B5EF4-FFF2-40B4-BE49-F238E27FC236}">
                <a16:creationId xmlns:a16="http://schemas.microsoft.com/office/drawing/2014/main" id="{F4F03450-8C9A-FC43-D2F6-E907FC0A2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6" t="26114" r="13333" b="42778"/>
          <a:stretch/>
        </p:blipFill>
        <p:spPr>
          <a:xfrm>
            <a:off x="1451578" y="1663241"/>
            <a:ext cx="8846378" cy="4365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1251DB6-6FEE-86D0-B19F-521E0E9356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29" y="1449730"/>
            <a:ext cx="3334253" cy="19792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6F118C-3D37-B50F-89E0-D25F39BA3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4"/>
          <a:stretch/>
        </p:blipFill>
        <p:spPr>
          <a:xfrm>
            <a:off x="559019" y="3668162"/>
            <a:ext cx="3871867" cy="230500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5E4FB02-F720-1129-194C-A81C599055BB}"/>
              </a:ext>
            </a:extLst>
          </p:cNvPr>
          <p:cNvSpPr txBox="1"/>
          <p:nvPr userDrawn="1"/>
        </p:nvSpPr>
        <p:spPr>
          <a:xfrm>
            <a:off x="9969492" y="2113851"/>
            <a:ext cx="1936179" cy="3554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>
                <a:solidFill>
                  <a:srgbClr val="000000"/>
                </a:solidFill>
                <a:latin typeface="Outfit "/>
              </a:rPr>
              <a:t>Le </a:t>
            </a:r>
            <a:r>
              <a:rPr lang="fr-FR" sz="1000" err="1">
                <a:solidFill>
                  <a:srgbClr val="000000"/>
                </a:solidFill>
                <a:latin typeface="Outfit "/>
              </a:rPr>
              <a:t>dashboard</a:t>
            </a:r>
            <a:r>
              <a:rPr lang="fr-FR" sz="1000">
                <a:solidFill>
                  <a:srgbClr val="000000"/>
                </a:solidFill>
                <a:latin typeface="Outfit "/>
              </a:rPr>
              <a:t> temps réel permet véritablement de renforcer la collaboration entre les interlocuteurs terrains.</a:t>
            </a:r>
          </a:p>
          <a:p>
            <a:pPr>
              <a:spcAft>
                <a:spcPts val="600"/>
              </a:spcAft>
            </a:pPr>
            <a:r>
              <a:rPr lang="fr-FR" sz="1000">
                <a:solidFill>
                  <a:srgbClr val="000000"/>
                </a:solidFill>
                <a:latin typeface="Outfit "/>
              </a:rPr>
              <a:t>Les </a:t>
            </a:r>
            <a:r>
              <a:rPr lang="fr-FR" sz="1000" err="1">
                <a:solidFill>
                  <a:srgbClr val="000000"/>
                </a:solidFill>
                <a:latin typeface="Outfit "/>
              </a:rPr>
              <a:t>dashbaord</a:t>
            </a:r>
            <a:r>
              <a:rPr lang="fr-FR" sz="1000">
                <a:solidFill>
                  <a:srgbClr val="000000"/>
                </a:solidFill>
                <a:latin typeface="Outfit "/>
              </a:rPr>
              <a:t> sont entièrement paramétrables pour permettre à chaque activité logistique de performer.</a:t>
            </a:r>
          </a:p>
          <a:p>
            <a:pPr>
              <a:spcAft>
                <a:spcPts val="600"/>
              </a:spcAft>
            </a:pPr>
            <a:endParaRPr lang="fr-FR" sz="1000" b="1">
              <a:solidFill>
                <a:srgbClr val="000000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Les gains :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Meilleure visibilité sur le travail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Renforcer la collaboration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Eviter aux opérateurs d’aller sur PC pour consulter le travail à faire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Pur management visuel</a:t>
            </a:r>
          </a:p>
        </p:txBody>
      </p:sp>
    </p:spTree>
    <p:extLst>
      <p:ext uri="{BB962C8B-B14F-4D97-AF65-F5344CB8AC3E}">
        <p14:creationId xmlns:p14="http://schemas.microsoft.com/office/powerpoint/2010/main" val="85657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éce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Processus de réception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26D923B-DC8E-5AFA-C10B-C27E0A7EF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2733" y="1557712"/>
            <a:ext cx="8399944" cy="419115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1EB2F8-4F6C-1346-E379-3FDF8E56E755}"/>
              </a:ext>
            </a:extLst>
          </p:cNvPr>
          <p:cNvSpPr txBox="1"/>
          <p:nvPr userDrawn="1"/>
        </p:nvSpPr>
        <p:spPr>
          <a:xfrm>
            <a:off x="794676" y="2260600"/>
            <a:ext cx="203302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fr-FR" sz="1000" b="0" i="0" u="none" strike="noStrike" baseline="0">
              <a:solidFill>
                <a:srgbClr val="150F33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r>
              <a:rPr lang="fr-FR" sz="1000">
                <a:solidFill>
                  <a:srgbClr val="150F33"/>
                </a:solidFill>
                <a:latin typeface="Outfit "/>
              </a:rPr>
              <a:t>Traitement des réceptions </a:t>
            </a:r>
          </a:p>
          <a:p>
            <a:pPr>
              <a:spcAft>
                <a:spcPts val="600"/>
              </a:spcAft>
            </a:pPr>
            <a:r>
              <a:rPr lang="fr-FR" sz="1000" b="1">
                <a:solidFill>
                  <a:srgbClr val="150F33"/>
                </a:solidFill>
                <a:latin typeface="Outfit "/>
              </a:rPr>
              <a:t>Des réceptions :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150F33"/>
                </a:solidFill>
                <a:latin typeface="Outfit "/>
              </a:rPr>
              <a:t>Intégrant les codes à barres fournisseurs déjà existants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150F33"/>
                </a:solidFill>
                <a:latin typeface="Outfit "/>
              </a:rPr>
              <a:t>Rajout des informations / Champs libres : couleur, taille etc.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150F33"/>
                </a:solidFill>
                <a:latin typeface="Outfit "/>
              </a:rPr>
              <a:t>Liées à une commande d’achat ou bien interfacée</a:t>
            </a:r>
          </a:p>
          <a:p>
            <a:pPr>
              <a:spcAft>
                <a:spcPts val="600"/>
              </a:spcAft>
            </a:pPr>
            <a:endParaRPr lang="fr-FR" sz="1000" b="1">
              <a:solidFill>
                <a:srgbClr val="150F33"/>
              </a:solidFill>
              <a:latin typeface="Outfit 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DE43DF-3DA4-323B-2C76-DE6CCEF4DB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3" r="21947"/>
          <a:stretch/>
        </p:blipFill>
        <p:spPr bwMode="auto">
          <a:xfrm>
            <a:off x="2053580" y="4639294"/>
            <a:ext cx="877474" cy="968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106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vent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Processus d’inventaire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53B9482-3A9F-4431-D027-7FE592CC2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1382" y="2058163"/>
            <a:ext cx="7772400" cy="3950754"/>
          </a:xfrm>
          <a:prstGeom prst="rect">
            <a:avLst/>
          </a:prstGeom>
        </p:spPr>
      </p:pic>
      <p:pic>
        <p:nvPicPr>
          <p:cNvPr id="3" name="Image 2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436F8182-BF01-A982-26E1-67C4D300DD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45" y="1487158"/>
            <a:ext cx="3122960" cy="31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0B57773-7B1A-C6B6-D4C7-CAFF4B42CC90}"/>
              </a:ext>
            </a:extLst>
          </p:cNvPr>
          <p:cNvSpPr txBox="1"/>
          <p:nvPr userDrawn="1"/>
        </p:nvSpPr>
        <p:spPr>
          <a:xfrm>
            <a:off x="862074" y="3331792"/>
            <a:ext cx="203302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Planification des inventaires et suivi de l’avancé. </a:t>
            </a:r>
            <a:endParaRPr lang="fr-FR" sz="1000">
              <a:solidFill>
                <a:srgbClr val="000000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endParaRPr lang="fr-FR" sz="1000">
              <a:solidFill>
                <a:srgbClr val="000000"/>
              </a:solidFill>
              <a:latin typeface="Outfit "/>
            </a:endParaRP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Anticipation des inventaires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Classification A,B,C , par zone, catégorie, permanent ou tournant. 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Rapidité de réalisation 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Contrôle des écarts et exports des données</a:t>
            </a:r>
          </a:p>
          <a:p>
            <a:pPr>
              <a:spcAft>
                <a:spcPts val="600"/>
              </a:spcAft>
            </a:pPr>
            <a:endParaRPr lang="fr-FR" sz="1000" b="1">
              <a:solidFill>
                <a:srgbClr val="000000"/>
              </a:solidFill>
              <a:latin typeface="Outfit 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63180F-41ED-DCF9-22B2-1FAB42B68C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6781" y="2741844"/>
            <a:ext cx="942975" cy="381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9956A13-A168-C704-EF9F-C584ADB23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3" r="21947"/>
          <a:stretch/>
        </p:blipFill>
        <p:spPr bwMode="auto">
          <a:xfrm>
            <a:off x="1763937" y="1887117"/>
            <a:ext cx="1175875" cy="1297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024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xpéd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Processus d’expédition</a:t>
            </a:r>
          </a:p>
        </p:txBody>
      </p:sp>
      <p:pic>
        <p:nvPicPr>
          <p:cNvPr id="2" name="Picture 2" descr="wiilog ">
            <a:extLst>
              <a:ext uri="{FF2B5EF4-FFF2-40B4-BE49-F238E27FC236}">
                <a16:creationId xmlns:a16="http://schemas.microsoft.com/office/drawing/2014/main" id="{4621CC4E-0F18-933E-82CC-582CDDE6C8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4" y="1697882"/>
            <a:ext cx="8915400" cy="424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80BD45-99F8-7D7A-0653-1272B8067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774" y="3223433"/>
            <a:ext cx="2019574" cy="272203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5F32E04-3063-70A3-470F-D4822BB8AD2E}"/>
              </a:ext>
            </a:extLst>
          </p:cNvPr>
          <p:cNvSpPr txBox="1"/>
          <p:nvPr userDrawn="1"/>
        </p:nvSpPr>
        <p:spPr>
          <a:xfrm>
            <a:off x="472328" y="2238791"/>
            <a:ext cx="2033020" cy="938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Édition de bon d’acheminement, bon de livraison, lettre de voiture suivant le statut de la demande.</a:t>
            </a:r>
            <a:endParaRPr lang="fr-FR" sz="1000">
              <a:solidFill>
                <a:srgbClr val="000000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Workflow paramétrable</a:t>
            </a:r>
          </a:p>
        </p:txBody>
      </p:sp>
    </p:spTree>
    <p:extLst>
      <p:ext uri="{BB962C8B-B14F-4D97-AF65-F5344CB8AC3E}">
        <p14:creationId xmlns:p14="http://schemas.microsoft.com/office/powerpoint/2010/main" val="285649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emande 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Processus des demandes de services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710AE7-DABC-D353-875E-A7A18E14E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308" y="1798469"/>
            <a:ext cx="8913687" cy="38259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9F03ECE-D5B0-6535-D0A6-995BE216C0C4}"/>
              </a:ext>
            </a:extLst>
          </p:cNvPr>
          <p:cNvSpPr txBox="1"/>
          <p:nvPr userDrawn="1"/>
        </p:nvSpPr>
        <p:spPr>
          <a:xfrm>
            <a:off x="9891457" y="2490281"/>
            <a:ext cx="2033020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Traitement de demande en tout genre :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Collaboratif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Évolutif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Statut personnalisable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Notion d’urgences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Pièce jointes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Traçabilité du flux de la demande</a:t>
            </a:r>
            <a:endParaRPr lang="fr-FR" sz="1000">
              <a:solidFill>
                <a:srgbClr val="000000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Workflow paramétrable</a:t>
            </a:r>
          </a:p>
        </p:txBody>
      </p:sp>
    </p:spTree>
    <p:extLst>
      <p:ext uri="{BB962C8B-B14F-4D97-AF65-F5344CB8AC3E}">
        <p14:creationId xmlns:p14="http://schemas.microsoft.com/office/powerpoint/2010/main" val="255809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x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Processus RFID</a:t>
            </a:r>
          </a:p>
        </p:txBody>
      </p:sp>
      <p:pic>
        <p:nvPicPr>
          <p:cNvPr id="3074" name="Picture 2" descr="Handheld RFID Readers">
            <a:extLst>
              <a:ext uri="{FF2B5EF4-FFF2-40B4-BE49-F238E27FC236}">
                <a16:creationId xmlns:a16="http://schemas.microsoft.com/office/drawing/2014/main" id="{2A170BEB-C443-4647-5373-C45A307D2F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25" y="1540027"/>
            <a:ext cx="2864805" cy="28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9E872A3-31EB-F087-FE97-695AD6A9B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45" y="1756702"/>
            <a:ext cx="2271600" cy="37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6C22B33-4CB1-E88D-3E80-C6D04515E0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9335" y="4213589"/>
            <a:ext cx="2146300" cy="13335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895F66-2F78-C92F-2E82-5090C6B16AF7}"/>
              </a:ext>
            </a:extLst>
          </p:cNvPr>
          <p:cNvSpPr txBox="1"/>
          <p:nvPr userDrawn="1"/>
        </p:nvSpPr>
        <p:spPr>
          <a:xfrm>
            <a:off x="5725956" y="1756702"/>
            <a:ext cx="2033020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1" i="0" u="none" strike="noStrike" baseline="0">
                <a:solidFill>
                  <a:srgbClr val="000000"/>
                </a:solidFill>
                <a:latin typeface="Outfit "/>
              </a:rPr>
              <a:t>RFID :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Création d’article automatique et association QRCode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Inventaire simplifiés et plus rapides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A343DC7-E49A-080D-A71E-0EFEB63D81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557" y="2972429"/>
            <a:ext cx="1615817" cy="265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68EA00F-2075-BF62-4D3D-6FB935BC8EFC}"/>
              </a:ext>
            </a:extLst>
          </p:cNvPr>
          <p:cNvSpPr txBox="1"/>
          <p:nvPr userDrawn="1"/>
        </p:nvSpPr>
        <p:spPr>
          <a:xfrm>
            <a:off x="8403071" y="1756701"/>
            <a:ext cx="2033020" cy="2323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1" i="0" u="none" strike="noStrike" baseline="0">
                <a:solidFill>
                  <a:srgbClr val="000000"/>
                </a:solidFill>
                <a:latin typeface="Outfit "/>
              </a:rPr>
              <a:t>Entre autre :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Passage à tout moment au codes-barres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Versatilité de la solution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Études sur mesure avec tests de faisabilité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Des tags sur mesures, et résistant à des conditions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Appui d’expertise Zebra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Fonction de balayage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Fonction de recherche </a:t>
            </a:r>
          </a:p>
        </p:txBody>
      </p:sp>
      <p:pic>
        <p:nvPicPr>
          <p:cNvPr id="3080" name="Picture 8" descr="Rfid | Soutien et téléchargements | Zebra">
            <a:extLst>
              <a:ext uri="{FF2B5EF4-FFF2-40B4-BE49-F238E27FC236}">
                <a16:creationId xmlns:a16="http://schemas.microsoft.com/office/drawing/2014/main" id="{3581ED4B-4443-B60C-CBCE-4C6A4284E4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25" y="4394712"/>
            <a:ext cx="4927759" cy="115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3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x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Problématiques métiers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24C48F9-D278-DA74-9CE3-0D10EF0A45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176" y="1675331"/>
            <a:ext cx="5772824" cy="23112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6ABB60B-D5F9-9AB2-FBC3-300F4E6BB2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79194" y="3429000"/>
            <a:ext cx="5308600" cy="241010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8C1078-0DCC-8EB2-2AB9-CBF2F582EE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60938" y="1536419"/>
            <a:ext cx="4518850" cy="18925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40C91F-82DC-E00C-9B3E-78755845D3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2437" y="4158239"/>
            <a:ext cx="4518851" cy="18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57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x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Processus objets connecté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10C0F6-A796-5916-AB0F-DFF45551B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2853" y="1479823"/>
            <a:ext cx="6742325" cy="179326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F8C9A17-F671-9E4A-39C9-EC53468E61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35" y="2989955"/>
            <a:ext cx="6901953" cy="28916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635AF68-15AC-E962-5627-E0D8CD5EBF45}"/>
              </a:ext>
            </a:extLst>
          </p:cNvPr>
          <p:cNvSpPr txBox="1"/>
          <p:nvPr userDrawn="1"/>
        </p:nvSpPr>
        <p:spPr>
          <a:xfrm>
            <a:off x="7820088" y="3330319"/>
            <a:ext cx="2033020" cy="24776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1" i="0" u="none" strike="noStrike" baseline="0">
                <a:solidFill>
                  <a:srgbClr val="000000"/>
                </a:solidFill>
                <a:latin typeface="Outfit "/>
              </a:rPr>
              <a:t>Objets connectés pour :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Suivi température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Suivi hygrométrie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Suivi GPS/Géolocalisation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Balise de zone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Afficheur dynamique connecté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Cadenas connectés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Balance connectée </a:t>
            </a:r>
          </a:p>
          <a:p>
            <a:pPr>
              <a:spcAft>
                <a:spcPts val="600"/>
              </a:spcAft>
            </a:pPr>
            <a:r>
              <a:rPr lang="fr-FR" sz="1000">
                <a:solidFill>
                  <a:srgbClr val="000000"/>
                </a:solidFill>
                <a:latin typeface="Outfit "/>
              </a:rPr>
              <a:t>- Actionneur connecté</a:t>
            </a:r>
          </a:p>
          <a:p>
            <a:pPr>
              <a:spcAft>
                <a:spcPts val="600"/>
              </a:spcAft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Mise à disposition d’un entrepôt de données pour BI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4EB3968-68A7-9314-38D1-136554F2C18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4931193" y="1098285"/>
            <a:ext cx="67510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1" descr="Produits | Ineo-Sense">
            <a:extLst>
              <a:ext uri="{FF2B5EF4-FFF2-40B4-BE49-F238E27FC236}">
                <a16:creationId xmlns:a16="http://schemas.microsoft.com/office/drawing/2014/main" id="{9EC1D727-EB67-F9B9-7AD2-464CB838DF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51" y="1628822"/>
            <a:ext cx="2194149" cy="123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S-Switch : Détection d'Ouvrants &amp; Positions | Ineo-Sense">
            <a:extLst>
              <a:ext uri="{FF2B5EF4-FFF2-40B4-BE49-F238E27FC236}">
                <a16:creationId xmlns:a16="http://schemas.microsoft.com/office/drawing/2014/main" id="{4DB30C14-D973-27A4-CEB8-3D72FEC491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44" y="1539127"/>
            <a:ext cx="2466922" cy="13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AD2DCAF-0898-C6B9-035D-FDF1B282A0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92480"/>
            <a:ext cx="1562164" cy="5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BEB4921-C497-E29D-2C14-4F01DA5F7E48}"/>
              </a:ext>
            </a:extLst>
          </p:cNvPr>
          <p:cNvSpPr txBox="1"/>
          <p:nvPr userDrawn="1"/>
        </p:nvSpPr>
        <p:spPr>
          <a:xfrm>
            <a:off x="10015032" y="3330318"/>
            <a:ext cx="203302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1" i="0" u="none" strike="noStrike" baseline="0">
                <a:solidFill>
                  <a:srgbClr val="000000"/>
                </a:solidFill>
                <a:latin typeface="Outfit "/>
              </a:rPr>
              <a:t>Réseau privé :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</a:t>
            </a:r>
            <a:r>
              <a:rPr lang="fr-FR" sz="1000" b="0" i="0" u="none" strike="noStrike" baseline="0" err="1">
                <a:solidFill>
                  <a:srgbClr val="000000"/>
                </a:solidFill>
                <a:latin typeface="Outfit "/>
              </a:rPr>
              <a:t>LoRaWan</a:t>
            </a: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/</a:t>
            </a:r>
            <a:r>
              <a:rPr lang="fr-FR" sz="1000" b="0" i="0" u="none" strike="noStrike" baseline="0" err="1">
                <a:solidFill>
                  <a:srgbClr val="000000"/>
                </a:solidFill>
                <a:latin typeface="Outfit "/>
              </a:rPr>
              <a:t>Clovernet</a:t>
            </a:r>
            <a:endParaRPr lang="fr-FR" sz="1000" b="0" i="0" u="none" strike="noStrike" baseline="0">
              <a:solidFill>
                <a:srgbClr val="000000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Orange IoT</a:t>
            </a:r>
          </a:p>
        </p:txBody>
      </p:sp>
    </p:spTree>
    <p:extLst>
      <p:ext uri="{BB962C8B-B14F-4D97-AF65-F5344CB8AC3E}">
        <p14:creationId xmlns:p14="http://schemas.microsoft.com/office/powerpoint/2010/main" val="3985254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x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Processus xx</a:t>
            </a:r>
          </a:p>
        </p:txBody>
      </p:sp>
    </p:spTree>
    <p:extLst>
      <p:ext uri="{BB962C8B-B14F-4D97-AF65-F5344CB8AC3E}">
        <p14:creationId xmlns:p14="http://schemas.microsoft.com/office/powerpoint/2010/main" val="2162078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rrivage Cam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Processus Arrivage Camion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2ED3F6-DFCD-4416-0EC0-9BB49C28DB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717" y="1430210"/>
            <a:ext cx="6515740" cy="32854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1BF02F-3F0B-247F-E4EE-7E405A8DEA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4431" y="1786260"/>
            <a:ext cx="4255852" cy="18344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26AF6C-AFAE-5546-A03B-47A4070BB690}"/>
              </a:ext>
            </a:extLst>
          </p:cNvPr>
          <p:cNvSpPr txBox="1"/>
          <p:nvPr userDrawn="1"/>
        </p:nvSpPr>
        <p:spPr>
          <a:xfrm>
            <a:off x="7394431" y="3843343"/>
            <a:ext cx="3055608" cy="1554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1" i="0" u="none" strike="noStrike" baseline="0">
                <a:solidFill>
                  <a:srgbClr val="000000"/>
                </a:solidFill>
                <a:latin typeface="Outfit "/>
              </a:rPr>
              <a:t>Traçabilité arrivage camion: 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Déclaration des tracking transporteurs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Association transporteur, chauffeur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Définition des emplacements de déchargements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Gestion des litiges sur tracking avec pièce jointe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- Possibilité d’affecté des réserves générale type quantité, BL etc.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2C18B5-5407-6CD0-99A0-4095249131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73481" y="4950359"/>
            <a:ext cx="2283976" cy="108349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914A195-82E9-CFD2-85BA-10A2A967DD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8750" y="2571750"/>
            <a:ext cx="1714500" cy="17145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D2EB504-D29D-A8BE-9553-F6C5E1163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510" y="1450569"/>
            <a:ext cx="6515740" cy="32854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5B1475-DEAD-D5BA-BCEC-8B685580C48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07351" y="4822592"/>
            <a:ext cx="1192331" cy="121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7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Sommaire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767274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mparatif tech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Comparatifs des technologies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E75A24-F495-9AF3-2E12-D8BF78F9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764" y="1998283"/>
            <a:ext cx="5401408" cy="34071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D304AC-0DB8-A1ED-7692-1F6E19C593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816662"/>
            <a:ext cx="5506802" cy="40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95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Q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Plan Qualité Projet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7C4C0DF-A296-3FFE-EBC6-B089323DBDD2}"/>
              </a:ext>
            </a:extLst>
          </p:cNvPr>
          <p:cNvGrpSpPr/>
          <p:nvPr userDrawn="1"/>
        </p:nvGrpSpPr>
        <p:grpSpPr>
          <a:xfrm>
            <a:off x="512493" y="1454800"/>
            <a:ext cx="11167013" cy="4563429"/>
            <a:chOff x="1066800" y="1876760"/>
            <a:chExt cx="10058400" cy="389763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2C1D3D9-2D4F-1BF3-7443-11F7000F3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1876760"/>
              <a:ext cx="10058400" cy="3897630"/>
            </a:xfrm>
            <a:prstGeom prst="rect">
              <a:avLst/>
            </a:prstGeom>
          </p:spPr>
        </p:pic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4BD449FB-CB03-CC8F-8522-19B5F5D93461}"/>
                </a:ext>
              </a:extLst>
            </p:cNvPr>
            <p:cNvGrpSpPr/>
            <p:nvPr/>
          </p:nvGrpSpPr>
          <p:grpSpPr>
            <a:xfrm>
              <a:off x="3548613" y="3214055"/>
              <a:ext cx="1683345" cy="566790"/>
              <a:chOff x="3119830" y="3675603"/>
              <a:chExt cx="1683345" cy="566790"/>
            </a:xfrm>
          </p:grpSpPr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3C2FD1B3-C7A7-297F-1D4C-4F1FDE8CAB15}"/>
                  </a:ext>
                </a:extLst>
              </p:cNvPr>
              <p:cNvSpPr/>
              <p:nvPr/>
            </p:nvSpPr>
            <p:spPr>
              <a:xfrm>
                <a:off x="3119830" y="3752515"/>
                <a:ext cx="1599526" cy="4898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951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chemeClr val="tx1"/>
                    </a:solidFill>
                    <a:latin typeface="Outfit" pitchFamily="2" charset="0"/>
                  </a:rPr>
                  <a:t>DOC02 </a:t>
                </a:r>
                <a:br>
                  <a:rPr lang="fr-FR" sz="900">
                    <a:solidFill>
                      <a:schemeClr val="tx1"/>
                    </a:solidFill>
                    <a:latin typeface="Outfit" pitchFamily="2" charset="0"/>
                  </a:rPr>
                </a:br>
                <a:r>
                  <a:rPr lang="fr-FR" sz="900">
                    <a:solidFill>
                      <a:schemeClr val="tx1"/>
                    </a:solidFill>
                    <a:latin typeface="Outfit" pitchFamily="2" charset="0"/>
                  </a:rPr>
                  <a:t>Spécification d’Interface</a:t>
                </a:r>
              </a:p>
            </p:txBody>
          </p:sp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0B9A3D77-DCD1-E231-8BBE-399FF3A69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0406" y="3675603"/>
                <a:ext cx="372769" cy="2863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9532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terlocu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Vos interlocuteurs durant le projet</a:t>
            </a:r>
          </a:p>
        </p:txBody>
      </p:sp>
      <p:pic>
        <p:nvPicPr>
          <p:cNvPr id="2" name="Image 1" descr="Une image contenant texte, intérieur, personne&#10;&#10;Description générée automatiquement">
            <a:extLst>
              <a:ext uri="{FF2B5EF4-FFF2-40B4-BE49-F238E27FC236}">
                <a16:creationId xmlns:a16="http://schemas.microsoft.com/office/drawing/2014/main" id="{30D57E90-BE46-06C0-1F05-1B0BE4E54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6" b="31318"/>
          <a:stretch/>
        </p:blipFill>
        <p:spPr>
          <a:xfrm flipH="1">
            <a:off x="10074567" y="1595535"/>
            <a:ext cx="2237794" cy="4710218"/>
          </a:xfrm>
          <a:prstGeom prst="rect">
            <a:avLst/>
          </a:prstGeom>
          <a:effectLst>
            <a:softEdge rad="439498"/>
          </a:effec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205FEB60-2563-988F-7B66-D1609CE09AF2}"/>
              </a:ext>
            </a:extLst>
          </p:cNvPr>
          <p:cNvGrpSpPr/>
          <p:nvPr userDrawn="1"/>
        </p:nvGrpSpPr>
        <p:grpSpPr>
          <a:xfrm>
            <a:off x="731492" y="1845868"/>
            <a:ext cx="9022107" cy="473594"/>
            <a:chOff x="5700255" y="297966"/>
            <a:chExt cx="8262407" cy="540274"/>
          </a:xfrm>
          <a:solidFill>
            <a:srgbClr val="4335FF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4103FB-D229-F6C2-BF90-603DBBE6B0A5}"/>
                </a:ext>
              </a:extLst>
            </p:cNvPr>
            <p:cNvSpPr/>
            <p:nvPr/>
          </p:nvSpPr>
          <p:spPr>
            <a:xfrm>
              <a:off x="5981442" y="297966"/>
              <a:ext cx="7736197" cy="540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latin typeface="Outfit" pitchFamily="2" charset="0"/>
                </a:rPr>
                <a:t>Durant tout le projet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DD42A8FB-95EE-5FB6-917D-0AEFD0B68BA8}"/>
                </a:ext>
              </a:extLst>
            </p:cNvPr>
            <p:cNvSpPr/>
            <p:nvPr/>
          </p:nvSpPr>
          <p:spPr>
            <a:xfrm>
              <a:off x="5700255" y="298008"/>
              <a:ext cx="558639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E707544-B8B3-22D1-8D8B-4B9C404C1CD6}"/>
                </a:ext>
              </a:extLst>
            </p:cNvPr>
            <p:cNvSpPr/>
            <p:nvPr/>
          </p:nvSpPr>
          <p:spPr>
            <a:xfrm>
              <a:off x="13429512" y="297966"/>
              <a:ext cx="533150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C4554E70-4D7A-B803-9FC2-85F8F0AA9252}"/>
              </a:ext>
            </a:extLst>
          </p:cNvPr>
          <p:cNvSpPr txBox="1"/>
          <p:nvPr userDrawn="1"/>
        </p:nvSpPr>
        <p:spPr>
          <a:xfrm>
            <a:off x="5379578" y="3820839"/>
            <a:ext cx="1928340" cy="14311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200">
                <a:solidFill>
                  <a:srgbClr val="000000"/>
                </a:solidFill>
                <a:latin typeface="Outfit"/>
              </a:rPr>
              <a:t>Analyse technique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200">
                <a:solidFill>
                  <a:srgbClr val="000000"/>
                </a:solidFill>
                <a:latin typeface="Outfit"/>
              </a:rPr>
              <a:t>Réalisation technique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200">
                <a:solidFill>
                  <a:srgbClr val="000000"/>
                </a:solidFill>
                <a:latin typeface="Outfit"/>
              </a:rPr>
              <a:t>Livraison sur les environnements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200">
                <a:solidFill>
                  <a:srgbClr val="000000"/>
                </a:solidFill>
                <a:latin typeface="Outfit"/>
              </a:rPr>
              <a:t>Réalise des tests unitaires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35BEA43-F776-248D-B3E7-3190C817D912}"/>
              </a:ext>
            </a:extLst>
          </p:cNvPr>
          <p:cNvGrpSpPr/>
          <p:nvPr userDrawn="1"/>
        </p:nvGrpSpPr>
        <p:grpSpPr>
          <a:xfrm>
            <a:off x="676137" y="5334812"/>
            <a:ext cx="2089933" cy="432633"/>
            <a:chOff x="5700255" y="297966"/>
            <a:chExt cx="8262407" cy="540274"/>
          </a:xfrm>
          <a:solidFill>
            <a:srgbClr val="9216FF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1B835F-B4EB-047F-B24B-F35E28B1B43A}"/>
                </a:ext>
              </a:extLst>
            </p:cNvPr>
            <p:cNvSpPr/>
            <p:nvPr/>
          </p:nvSpPr>
          <p:spPr>
            <a:xfrm>
              <a:off x="5981442" y="297966"/>
              <a:ext cx="7736197" cy="540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>
                  <a:latin typeface="Outfit" pitchFamily="2" charset="0"/>
                </a:rPr>
                <a:t>Ludovic GERALDES</a:t>
              </a:r>
            </a:p>
            <a:p>
              <a:pPr algn="ctr"/>
              <a:r>
                <a:rPr lang="fr-FR" sz="1200">
                  <a:latin typeface="Outfit" pitchFamily="2" charset="0"/>
                </a:rPr>
                <a:t>Account Manager</a:t>
              </a: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94D3469-A13C-94C2-EF78-EE91D6F9F6E3}"/>
                </a:ext>
              </a:extLst>
            </p:cNvPr>
            <p:cNvSpPr/>
            <p:nvPr/>
          </p:nvSpPr>
          <p:spPr>
            <a:xfrm>
              <a:off x="5700255" y="298008"/>
              <a:ext cx="558639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4F259CD6-14A2-7031-A1C6-FEDCEA4E31FC}"/>
                </a:ext>
              </a:extLst>
            </p:cNvPr>
            <p:cNvSpPr/>
            <p:nvPr/>
          </p:nvSpPr>
          <p:spPr>
            <a:xfrm>
              <a:off x="13429512" y="297966"/>
              <a:ext cx="533150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5A06681-87B5-9880-72F8-A9868C3A8B53}"/>
              </a:ext>
            </a:extLst>
          </p:cNvPr>
          <p:cNvGrpSpPr/>
          <p:nvPr userDrawn="1"/>
        </p:nvGrpSpPr>
        <p:grpSpPr>
          <a:xfrm>
            <a:off x="2998213" y="5334778"/>
            <a:ext cx="2089933" cy="432633"/>
            <a:chOff x="5700255" y="297966"/>
            <a:chExt cx="8262407" cy="540274"/>
          </a:xfrm>
          <a:solidFill>
            <a:srgbClr val="F80C62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9625C5-C5AF-B520-F8A9-368786012D45}"/>
                </a:ext>
              </a:extLst>
            </p:cNvPr>
            <p:cNvSpPr/>
            <p:nvPr/>
          </p:nvSpPr>
          <p:spPr>
            <a:xfrm>
              <a:off x="5981442" y="297966"/>
              <a:ext cx="7736197" cy="540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>
                  <a:latin typeface="Outfit" pitchFamily="2" charset="0"/>
                </a:rPr>
                <a:t>Pauline FILLASTRE</a:t>
              </a:r>
            </a:p>
            <a:p>
              <a:pPr algn="ctr"/>
              <a:r>
                <a:rPr lang="fr-FR" sz="1200">
                  <a:latin typeface="Outfit" pitchFamily="2" charset="0"/>
                </a:rPr>
                <a:t>CP Fonctionnel</a:t>
              </a: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2DFECC2-CFB9-19D7-DE7D-EDE7433EEF34}"/>
                </a:ext>
              </a:extLst>
            </p:cNvPr>
            <p:cNvSpPr/>
            <p:nvPr/>
          </p:nvSpPr>
          <p:spPr>
            <a:xfrm>
              <a:off x="5700255" y="298008"/>
              <a:ext cx="558639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B04C66D1-AAB0-C3F8-28C5-DC6100A68A4B}"/>
                </a:ext>
              </a:extLst>
            </p:cNvPr>
            <p:cNvSpPr/>
            <p:nvPr/>
          </p:nvSpPr>
          <p:spPr>
            <a:xfrm>
              <a:off x="13429512" y="297966"/>
              <a:ext cx="533150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39BC6D3-A675-5042-86DA-738FF61B4E0A}"/>
              </a:ext>
            </a:extLst>
          </p:cNvPr>
          <p:cNvGrpSpPr/>
          <p:nvPr userDrawn="1"/>
        </p:nvGrpSpPr>
        <p:grpSpPr>
          <a:xfrm>
            <a:off x="5391414" y="5334744"/>
            <a:ext cx="2089933" cy="432633"/>
            <a:chOff x="5700255" y="297966"/>
            <a:chExt cx="8262407" cy="540274"/>
          </a:xfrm>
          <a:solidFill>
            <a:srgbClr val="00DDA8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E5A551-5133-0A97-23E1-298F7705CD95}"/>
                </a:ext>
              </a:extLst>
            </p:cNvPr>
            <p:cNvSpPr/>
            <p:nvPr/>
          </p:nvSpPr>
          <p:spPr>
            <a:xfrm>
              <a:off x="5981442" y="297966"/>
              <a:ext cx="7736197" cy="540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>
                  <a:latin typeface="Outfit" pitchFamily="2" charset="0"/>
                </a:rPr>
                <a:t>Desina CASEDEVANT</a:t>
              </a:r>
            </a:p>
            <a:p>
              <a:pPr algn="ctr"/>
              <a:r>
                <a:rPr lang="fr-FR" sz="1200">
                  <a:latin typeface="Outfit" pitchFamily="2" charset="0"/>
                </a:rPr>
                <a:t>Directrice des opérations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B91FBF6-3D03-47C9-9B5D-B7CD4A543CBA}"/>
                </a:ext>
              </a:extLst>
            </p:cNvPr>
            <p:cNvSpPr/>
            <p:nvPr/>
          </p:nvSpPr>
          <p:spPr>
            <a:xfrm>
              <a:off x="5700255" y="298008"/>
              <a:ext cx="558639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DB33C341-3BF3-71BF-7A6C-4FAB77AB6D35}"/>
                </a:ext>
              </a:extLst>
            </p:cNvPr>
            <p:cNvSpPr/>
            <p:nvPr/>
          </p:nvSpPr>
          <p:spPr>
            <a:xfrm>
              <a:off x="13429512" y="297966"/>
              <a:ext cx="533150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5CC98B26-F136-3BC0-5327-5B607408C46E}"/>
              </a:ext>
            </a:extLst>
          </p:cNvPr>
          <p:cNvGrpSpPr/>
          <p:nvPr userDrawn="1"/>
        </p:nvGrpSpPr>
        <p:grpSpPr>
          <a:xfrm>
            <a:off x="7846592" y="5334710"/>
            <a:ext cx="2089933" cy="432633"/>
            <a:chOff x="5700255" y="297966"/>
            <a:chExt cx="8262407" cy="540274"/>
          </a:xfrm>
          <a:solidFill>
            <a:srgbClr val="CBCBCB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CF76BC-11F7-D0D0-F5A6-1A1E89AFE987}"/>
                </a:ext>
              </a:extLst>
            </p:cNvPr>
            <p:cNvSpPr/>
            <p:nvPr/>
          </p:nvSpPr>
          <p:spPr>
            <a:xfrm>
              <a:off x="5981442" y="297966"/>
              <a:ext cx="7736197" cy="540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>
                  <a:latin typeface="Outfit" pitchFamily="2" charset="0"/>
                </a:rPr>
                <a:t>5 développeurs</a:t>
              </a:r>
            </a:p>
            <a:p>
              <a:pPr algn="ctr"/>
              <a:r>
                <a:rPr lang="fr-FR" sz="1200">
                  <a:latin typeface="Outfit" pitchFamily="2" charset="0"/>
                </a:rPr>
                <a:t>Web &amp; Mobile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A4793C2A-5C2B-B16B-861D-E8A979B1A3E2}"/>
                </a:ext>
              </a:extLst>
            </p:cNvPr>
            <p:cNvSpPr/>
            <p:nvPr/>
          </p:nvSpPr>
          <p:spPr>
            <a:xfrm>
              <a:off x="5700255" y="298008"/>
              <a:ext cx="558639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F8AB457-9432-7ACB-7490-A4619D0C22FA}"/>
                </a:ext>
              </a:extLst>
            </p:cNvPr>
            <p:cNvSpPr/>
            <p:nvPr/>
          </p:nvSpPr>
          <p:spPr>
            <a:xfrm>
              <a:off x="13429512" y="297966"/>
              <a:ext cx="533150" cy="540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0C43AFD4-7BCE-796D-5542-D232B3DD0587}"/>
              </a:ext>
            </a:extLst>
          </p:cNvPr>
          <p:cNvSpPr txBox="1"/>
          <p:nvPr userDrawn="1"/>
        </p:nvSpPr>
        <p:spPr>
          <a:xfrm>
            <a:off x="916900" y="2566842"/>
            <a:ext cx="2033881" cy="1600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 b="0" i="0" u="none" strike="noStrike" baseline="0">
                <a:solidFill>
                  <a:srgbClr val="9216FF"/>
                </a:solidFill>
                <a:latin typeface="Outfit "/>
              </a:rPr>
              <a:t>Sponsor projet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 b="0" i="0" u="none" strike="noStrike" baseline="0">
                <a:solidFill>
                  <a:srgbClr val="000000"/>
                </a:solidFill>
                <a:latin typeface="Outfit "/>
              </a:rPr>
              <a:t>Veille au respect des attentes (délai, qualité, budget)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>
                <a:solidFill>
                  <a:srgbClr val="000000"/>
                </a:solidFill>
                <a:latin typeface="Outfit "/>
              </a:rPr>
              <a:t>Garant du vendu</a:t>
            </a:r>
          </a:p>
        </p:txBody>
      </p:sp>
      <p:sp>
        <p:nvSpPr>
          <p:cNvPr id="45" name="Graphique 43">
            <a:extLst>
              <a:ext uri="{FF2B5EF4-FFF2-40B4-BE49-F238E27FC236}">
                <a16:creationId xmlns:a16="http://schemas.microsoft.com/office/drawing/2014/main" id="{83C1513D-E194-E181-ABB7-21F4BBD8257C}"/>
              </a:ext>
            </a:extLst>
          </p:cNvPr>
          <p:cNvSpPr/>
          <p:nvPr/>
        </p:nvSpPr>
        <p:spPr>
          <a:xfrm>
            <a:off x="816423" y="2709166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9216FF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6" name="Graphique 43">
            <a:extLst>
              <a:ext uri="{FF2B5EF4-FFF2-40B4-BE49-F238E27FC236}">
                <a16:creationId xmlns:a16="http://schemas.microsoft.com/office/drawing/2014/main" id="{049838F3-B450-97A8-D375-6CE6D68F83CB}"/>
              </a:ext>
            </a:extLst>
          </p:cNvPr>
          <p:cNvSpPr/>
          <p:nvPr userDrawn="1"/>
        </p:nvSpPr>
        <p:spPr>
          <a:xfrm>
            <a:off x="819340" y="3061691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9216FF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7" name="Graphique 43">
            <a:extLst>
              <a:ext uri="{FF2B5EF4-FFF2-40B4-BE49-F238E27FC236}">
                <a16:creationId xmlns:a16="http://schemas.microsoft.com/office/drawing/2014/main" id="{8AA32E3D-BFC6-77E4-1299-D24A9586470A}"/>
              </a:ext>
            </a:extLst>
          </p:cNvPr>
          <p:cNvSpPr/>
          <p:nvPr userDrawn="1"/>
        </p:nvSpPr>
        <p:spPr>
          <a:xfrm>
            <a:off x="816422" y="3964612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9216FF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FFE60D1-3574-19E7-ADDB-F8CF1243DA99}"/>
              </a:ext>
            </a:extLst>
          </p:cNvPr>
          <p:cNvSpPr txBox="1"/>
          <p:nvPr userDrawn="1"/>
        </p:nvSpPr>
        <p:spPr>
          <a:xfrm>
            <a:off x="3139518" y="2566842"/>
            <a:ext cx="2033881" cy="2507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sz="1200">
                <a:solidFill>
                  <a:srgbClr val="F80C62"/>
                </a:solidFill>
                <a:latin typeface="Outfit "/>
              </a:rPr>
              <a:t>Interlocutrice en lien avec votre métier.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 b="0" i="0" u="none" strike="noStrike" baseline="0">
                <a:solidFill>
                  <a:srgbClr val="000000"/>
                </a:solidFill>
                <a:latin typeface="Outfit "/>
              </a:rPr>
              <a:t>Animation des réunions (suivi, ateliers, etc.)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 b="0" i="0" u="none" strike="noStrike" baseline="0">
                <a:solidFill>
                  <a:srgbClr val="000000"/>
                </a:solidFill>
                <a:latin typeface="Outfit "/>
              </a:rPr>
              <a:t>Compréhension du métier et des flux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>
                <a:solidFill>
                  <a:srgbClr val="000000"/>
                </a:solidFill>
                <a:latin typeface="Outfit "/>
              </a:rPr>
              <a:t>Rédaction livrables, cahier de configurations etc.</a:t>
            </a:r>
          </a:p>
        </p:txBody>
      </p:sp>
      <p:sp>
        <p:nvSpPr>
          <p:cNvPr id="49" name="Graphique 43">
            <a:extLst>
              <a:ext uri="{FF2B5EF4-FFF2-40B4-BE49-F238E27FC236}">
                <a16:creationId xmlns:a16="http://schemas.microsoft.com/office/drawing/2014/main" id="{4C53CB25-3D47-57F7-BE2C-C31C0AC9B703}"/>
              </a:ext>
            </a:extLst>
          </p:cNvPr>
          <p:cNvSpPr/>
          <p:nvPr userDrawn="1"/>
        </p:nvSpPr>
        <p:spPr>
          <a:xfrm>
            <a:off x="3039041" y="2709166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F80C62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0" name="Graphique 43">
            <a:extLst>
              <a:ext uri="{FF2B5EF4-FFF2-40B4-BE49-F238E27FC236}">
                <a16:creationId xmlns:a16="http://schemas.microsoft.com/office/drawing/2014/main" id="{BC3E18B0-BC4E-0717-41B0-F965146E072D}"/>
              </a:ext>
            </a:extLst>
          </p:cNvPr>
          <p:cNvSpPr/>
          <p:nvPr userDrawn="1"/>
        </p:nvSpPr>
        <p:spPr>
          <a:xfrm>
            <a:off x="3041958" y="3322086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F80C62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1" name="Graphique 43">
            <a:extLst>
              <a:ext uri="{FF2B5EF4-FFF2-40B4-BE49-F238E27FC236}">
                <a16:creationId xmlns:a16="http://schemas.microsoft.com/office/drawing/2014/main" id="{1741EC58-CE90-94DD-DDB2-AC981E3C88D2}"/>
              </a:ext>
            </a:extLst>
          </p:cNvPr>
          <p:cNvSpPr/>
          <p:nvPr userDrawn="1"/>
        </p:nvSpPr>
        <p:spPr>
          <a:xfrm>
            <a:off x="3039040" y="3964612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F80C62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2" name="Graphique 43">
            <a:extLst>
              <a:ext uri="{FF2B5EF4-FFF2-40B4-BE49-F238E27FC236}">
                <a16:creationId xmlns:a16="http://schemas.microsoft.com/office/drawing/2014/main" id="{8E84979C-2E0B-996A-7344-453A9C41797E}"/>
              </a:ext>
            </a:extLst>
          </p:cNvPr>
          <p:cNvSpPr/>
          <p:nvPr userDrawn="1"/>
        </p:nvSpPr>
        <p:spPr>
          <a:xfrm>
            <a:off x="3041105" y="4577833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F80C62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EB4CA18-BF0B-23E7-D0E8-A4BE817E5B4E}"/>
              </a:ext>
            </a:extLst>
          </p:cNvPr>
          <p:cNvSpPr txBox="1"/>
          <p:nvPr userDrawn="1"/>
        </p:nvSpPr>
        <p:spPr>
          <a:xfrm>
            <a:off x="5557544" y="2566842"/>
            <a:ext cx="2118719" cy="1323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 b="0" i="0" u="none" strike="noStrike" baseline="0">
                <a:solidFill>
                  <a:srgbClr val="00DDA8"/>
                </a:solidFill>
                <a:latin typeface="Outfit "/>
              </a:rPr>
              <a:t>Direction de projet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 b="0" i="0" u="none" strike="noStrike" baseline="0">
                <a:solidFill>
                  <a:srgbClr val="000000"/>
                </a:solidFill>
                <a:latin typeface="Outfit "/>
              </a:rPr>
              <a:t>Expertise logistique, projet et suivi.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>
                <a:solidFill>
                  <a:srgbClr val="000000"/>
                </a:solidFill>
                <a:latin typeface="Outfit "/>
              </a:rPr>
              <a:t>Conseil et accompagnement</a:t>
            </a:r>
          </a:p>
        </p:txBody>
      </p:sp>
      <p:sp>
        <p:nvSpPr>
          <p:cNvPr id="54" name="Graphique 43">
            <a:extLst>
              <a:ext uri="{FF2B5EF4-FFF2-40B4-BE49-F238E27FC236}">
                <a16:creationId xmlns:a16="http://schemas.microsoft.com/office/drawing/2014/main" id="{465624DA-34A6-EDA3-2DDE-96385ABD4F06}"/>
              </a:ext>
            </a:extLst>
          </p:cNvPr>
          <p:cNvSpPr/>
          <p:nvPr userDrawn="1"/>
        </p:nvSpPr>
        <p:spPr>
          <a:xfrm>
            <a:off x="5457067" y="2709166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00DDA8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5" name="Graphique 43">
            <a:extLst>
              <a:ext uri="{FF2B5EF4-FFF2-40B4-BE49-F238E27FC236}">
                <a16:creationId xmlns:a16="http://schemas.microsoft.com/office/drawing/2014/main" id="{1911E4DF-F52B-355C-7E84-B71F2C82DD7A}"/>
              </a:ext>
            </a:extLst>
          </p:cNvPr>
          <p:cNvSpPr/>
          <p:nvPr userDrawn="1"/>
        </p:nvSpPr>
        <p:spPr>
          <a:xfrm>
            <a:off x="5459984" y="3061691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00DDA8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6" name="Graphique 43">
            <a:extLst>
              <a:ext uri="{FF2B5EF4-FFF2-40B4-BE49-F238E27FC236}">
                <a16:creationId xmlns:a16="http://schemas.microsoft.com/office/drawing/2014/main" id="{3A34B031-8A3B-8BB4-D2B1-52B4D304E7B1}"/>
              </a:ext>
            </a:extLst>
          </p:cNvPr>
          <p:cNvSpPr/>
          <p:nvPr userDrawn="1"/>
        </p:nvSpPr>
        <p:spPr>
          <a:xfrm>
            <a:off x="5457066" y="3698159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00DDA8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40C08C2-D996-5DCE-8F36-9FC2EA25EBF1}"/>
              </a:ext>
            </a:extLst>
          </p:cNvPr>
          <p:cNvSpPr txBox="1"/>
          <p:nvPr userDrawn="1"/>
        </p:nvSpPr>
        <p:spPr>
          <a:xfrm>
            <a:off x="7997231" y="2568673"/>
            <a:ext cx="2118719" cy="1953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 b="0" i="0" u="none" strike="noStrike" baseline="0">
                <a:solidFill>
                  <a:srgbClr val="CBCBCB"/>
                </a:solidFill>
                <a:latin typeface="Outfit "/>
              </a:rPr>
              <a:t>Développeurs full stack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 b="0" i="0" u="none" strike="noStrike" baseline="0">
                <a:solidFill>
                  <a:srgbClr val="000000"/>
                </a:solidFill>
                <a:latin typeface="Outfit "/>
              </a:rPr>
              <a:t>Analyse et réalisation technique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>
                <a:solidFill>
                  <a:srgbClr val="000000"/>
                </a:solidFill>
                <a:latin typeface="Outfit "/>
              </a:rPr>
              <a:t>Livraison sur les différents environnements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200">
                <a:solidFill>
                  <a:srgbClr val="000000"/>
                </a:solidFill>
                <a:latin typeface="Outfit "/>
              </a:rPr>
              <a:t>Réalise les tests unitaires</a:t>
            </a:r>
          </a:p>
        </p:txBody>
      </p:sp>
      <p:sp>
        <p:nvSpPr>
          <p:cNvPr id="58" name="Graphique 43">
            <a:extLst>
              <a:ext uri="{FF2B5EF4-FFF2-40B4-BE49-F238E27FC236}">
                <a16:creationId xmlns:a16="http://schemas.microsoft.com/office/drawing/2014/main" id="{24E095AC-9F7C-2721-C095-CF3B6C7B6D2B}"/>
              </a:ext>
            </a:extLst>
          </p:cNvPr>
          <p:cNvSpPr/>
          <p:nvPr userDrawn="1"/>
        </p:nvSpPr>
        <p:spPr>
          <a:xfrm>
            <a:off x="7896754" y="2710997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CBCBCB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9" name="Graphique 43">
            <a:extLst>
              <a:ext uri="{FF2B5EF4-FFF2-40B4-BE49-F238E27FC236}">
                <a16:creationId xmlns:a16="http://schemas.microsoft.com/office/drawing/2014/main" id="{16C1114C-4CDB-B516-7966-6C617FBD153B}"/>
              </a:ext>
            </a:extLst>
          </p:cNvPr>
          <p:cNvSpPr/>
          <p:nvPr userDrawn="1"/>
        </p:nvSpPr>
        <p:spPr>
          <a:xfrm>
            <a:off x="7899671" y="3063522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CBCBCB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0" name="Graphique 43">
            <a:extLst>
              <a:ext uri="{FF2B5EF4-FFF2-40B4-BE49-F238E27FC236}">
                <a16:creationId xmlns:a16="http://schemas.microsoft.com/office/drawing/2014/main" id="{C4C3206A-3D87-1F7E-5E52-F7F6928FDEE0}"/>
              </a:ext>
            </a:extLst>
          </p:cNvPr>
          <p:cNvSpPr/>
          <p:nvPr userDrawn="1"/>
        </p:nvSpPr>
        <p:spPr>
          <a:xfrm>
            <a:off x="7896753" y="3687878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CBCBCB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1" name="Graphique 43">
            <a:extLst>
              <a:ext uri="{FF2B5EF4-FFF2-40B4-BE49-F238E27FC236}">
                <a16:creationId xmlns:a16="http://schemas.microsoft.com/office/drawing/2014/main" id="{7AB7CD17-E7EC-0974-FE56-DE28096A1953}"/>
              </a:ext>
            </a:extLst>
          </p:cNvPr>
          <p:cNvSpPr/>
          <p:nvPr userDrawn="1"/>
        </p:nvSpPr>
        <p:spPr>
          <a:xfrm>
            <a:off x="7896752" y="4311488"/>
            <a:ext cx="95375" cy="122815"/>
          </a:xfrm>
          <a:custGeom>
            <a:avLst/>
            <a:gdLst>
              <a:gd name="connsiteX0" fmla="*/ 325327 w 325475"/>
              <a:gd name="connsiteY0" fmla="*/ 230150 h 460489"/>
              <a:gd name="connsiteX1" fmla="*/ 325327 w 325475"/>
              <a:gd name="connsiteY1" fmla="*/ 222726 h 460489"/>
              <a:gd name="connsiteX2" fmla="*/ 325233 w 325475"/>
              <a:gd name="connsiteY2" fmla="*/ 222350 h 460489"/>
              <a:gd name="connsiteX3" fmla="*/ 11904 w 325475"/>
              <a:gd name="connsiteY3" fmla="*/ 36457 h 460489"/>
              <a:gd name="connsiteX4" fmla="*/ 140468 w 325475"/>
              <a:gd name="connsiteY4" fmla="*/ 230244 h 460489"/>
              <a:gd name="connsiteX5" fmla="*/ 11904 w 325475"/>
              <a:gd name="connsiteY5" fmla="*/ 424031 h 460489"/>
              <a:gd name="connsiteX6" fmla="*/ 325233 w 325475"/>
              <a:gd name="connsiteY6" fmla="*/ 238232 h 460489"/>
              <a:gd name="connsiteX7" fmla="*/ 325327 w 325475"/>
              <a:gd name="connsiteY7" fmla="*/ 237856 h 460489"/>
              <a:gd name="connsiteX8" fmla="*/ 325327 w 325475"/>
              <a:gd name="connsiteY8" fmla="*/ 230244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75" h="460489">
                <a:moveTo>
                  <a:pt x="325327" y="230150"/>
                </a:moveTo>
                <a:cubicBezTo>
                  <a:pt x="325233" y="227707"/>
                  <a:pt x="325703" y="225169"/>
                  <a:pt x="325327" y="222726"/>
                </a:cubicBezTo>
                <a:cubicBezTo>
                  <a:pt x="325327" y="222632"/>
                  <a:pt x="325327" y="222444"/>
                  <a:pt x="325233" y="222350"/>
                </a:cubicBezTo>
                <a:cubicBezTo>
                  <a:pt x="321380" y="85891"/>
                  <a:pt x="73367" y="-72935"/>
                  <a:pt x="11904" y="36457"/>
                </a:cubicBezTo>
                <a:cubicBezTo>
                  <a:pt x="-30387" y="111735"/>
                  <a:pt x="46582" y="172070"/>
                  <a:pt x="140468" y="230244"/>
                </a:cubicBezTo>
                <a:cubicBezTo>
                  <a:pt x="46488" y="288418"/>
                  <a:pt x="-30387" y="348659"/>
                  <a:pt x="11904" y="424031"/>
                </a:cubicBezTo>
                <a:cubicBezTo>
                  <a:pt x="73273" y="533424"/>
                  <a:pt x="321286" y="374597"/>
                  <a:pt x="325233" y="238232"/>
                </a:cubicBezTo>
                <a:cubicBezTo>
                  <a:pt x="325233" y="238044"/>
                  <a:pt x="325233" y="237950"/>
                  <a:pt x="325327" y="237856"/>
                </a:cubicBezTo>
                <a:cubicBezTo>
                  <a:pt x="325609" y="235319"/>
                  <a:pt x="325139" y="232782"/>
                  <a:pt x="325327" y="230244"/>
                </a:cubicBezTo>
                <a:close/>
              </a:path>
            </a:pathLst>
          </a:custGeom>
          <a:solidFill>
            <a:srgbClr val="CBCBCB"/>
          </a:soli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668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n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Planning prévisionnel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95C206C-2F0E-C8D0-18D6-55DABA6A9B75}"/>
              </a:ext>
            </a:extLst>
          </p:cNvPr>
          <p:cNvGrpSpPr/>
          <p:nvPr userDrawn="1"/>
        </p:nvGrpSpPr>
        <p:grpSpPr>
          <a:xfrm flipH="1">
            <a:off x="705212" y="1506120"/>
            <a:ext cx="45719" cy="4565599"/>
            <a:chOff x="584200" y="1270000"/>
            <a:chExt cx="0" cy="4854575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98F74E63-B05D-3EE2-17EB-D8355C6DBBC9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85E838F0-4CAA-3B8F-F5C8-3C3BF48CEF12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B03D95C-E25C-17BB-A8E2-85BDED3ED734}"/>
              </a:ext>
            </a:extLst>
          </p:cNvPr>
          <p:cNvGrpSpPr/>
          <p:nvPr userDrawn="1"/>
        </p:nvGrpSpPr>
        <p:grpSpPr>
          <a:xfrm flipH="1">
            <a:off x="1701678" y="1506120"/>
            <a:ext cx="45719" cy="4565599"/>
            <a:chOff x="584200" y="1270000"/>
            <a:chExt cx="0" cy="4854575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9470C7E7-E0C3-1A1C-8C62-F2B6F700F434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2B84B5A4-7D00-53AF-8F43-77E622F041C1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7399F77-E537-1599-3EE7-58D3CE2DEA51}"/>
              </a:ext>
            </a:extLst>
          </p:cNvPr>
          <p:cNvGrpSpPr/>
          <p:nvPr userDrawn="1"/>
        </p:nvGrpSpPr>
        <p:grpSpPr>
          <a:xfrm flipH="1">
            <a:off x="2698144" y="1506120"/>
            <a:ext cx="45719" cy="4565599"/>
            <a:chOff x="584200" y="1270000"/>
            <a:chExt cx="0" cy="4854575"/>
          </a:xfrm>
        </p:grpSpPr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1B069DD0-5FC8-65D2-1BE3-2C14868F2623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452C970A-329E-296A-66CC-6242D78F2898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546EC070-0BA0-0C61-BC6E-1958684AFC05}"/>
              </a:ext>
            </a:extLst>
          </p:cNvPr>
          <p:cNvGrpSpPr/>
          <p:nvPr userDrawn="1"/>
        </p:nvGrpSpPr>
        <p:grpSpPr>
          <a:xfrm flipH="1">
            <a:off x="3694610" y="1506120"/>
            <a:ext cx="45719" cy="4565599"/>
            <a:chOff x="584200" y="1270000"/>
            <a:chExt cx="0" cy="4854575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2D9F311A-1ECF-E504-11C9-614D9DD6DF53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31966A29-D137-B7AD-D0CE-D70624B3D27F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D667A46F-47AC-3E19-C8CF-4799F3EA3135}"/>
              </a:ext>
            </a:extLst>
          </p:cNvPr>
          <p:cNvGrpSpPr/>
          <p:nvPr userDrawn="1"/>
        </p:nvGrpSpPr>
        <p:grpSpPr>
          <a:xfrm flipH="1">
            <a:off x="4691076" y="1506120"/>
            <a:ext cx="45719" cy="4565599"/>
            <a:chOff x="584200" y="1270000"/>
            <a:chExt cx="0" cy="4854575"/>
          </a:xfrm>
        </p:grpSpPr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C8612754-6613-9991-814C-72D00FCEFF0C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D2D5FCFA-3D71-894B-046D-282434710DA2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82CFF0E0-0AB5-855F-1153-D120CBD59A5A}"/>
              </a:ext>
            </a:extLst>
          </p:cNvPr>
          <p:cNvGrpSpPr/>
          <p:nvPr userDrawn="1"/>
        </p:nvGrpSpPr>
        <p:grpSpPr>
          <a:xfrm flipH="1">
            <a:off x="5687542" y="1506120"/>
            <a:ext cx="45719" cy="4565599"/>
            <a:chOff x="584200" y="1270000"/>
            <a:chExt cx="0" cy="4854575"/>
          </a:xfrm>
        </p:grpSpPr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E2D21087-7C12-398B-2190-BE6C77442960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3D1E83F3-DD60-37AC-FAB8-99349D288532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70CF0AC8-9353-F410-DAF5-757A125F32F2}"/>
              </a:ext>
            </a:extLst>
          </p:cNvPr>
          <p:cNvGrpSpPr/>
          <p:nvPr userDrawn="1"/>
        </p:nvGrpSpPr>
        <p:grpSpPr>
          <a:xfrm flipH="1">
            <a:off x="6684008" y="1506120"/>
            <a:ext cx="45719" cy="4565599"/>
            <a:chOff x="584200" y="1270000"/>
            <a:chExt cx="0" cy="4854575"/>
          </a:xfrm>
        </p:grpSpPr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732FF507-0FC5-32F8-DC75-E1827628BFD5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74045BA0-6810-B08E-3755-5FE028968043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BAD2DF7E-7E46-A07E-22A3-F887F5DACE53}"/>
              </a:ext>
            </a:extLst>
          </p:cNvPr>
          <p:cNvGrpSpPr/>
          <p:nvPr userDrawn="1"/>
        </p:nvGrpSpPr>
        <p:grpSpPr>
          <a:xfrm flipH="1">
            <a:off x="7680474" y="1506120"/>
            <a:ext cx="45719" cy="4565599"/>
            <a:chOff x="584200" y="1270000"/>
            <a:chExt cx="0" cy="4854575"/>
          </a:xfrm>
        </p:grpSpPr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61154973-C31F-8605-8294-D8643561245E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C030739F-0486-1F20-ABFE-388C81CE8E4E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247DC4C-3356-392C-5E6F-0961BC908B10}"/>
              </a:ext>
            </a:extLst>
          </p:cNvPr>
          <p:cNvGrpSpPr/>
          <p:nvPr userDrawn="1"/>
        </p:nvGrpSpPr>
        <p:grpSpPr>
          <a:xfrm flipH="1">
            <a:off x="8676940" y="1506120"/>
            <a:ext cx="45719" cy="4565599"/>
            <a:chOff x="584200" y="1270000"/>
            <a:chExt cx="0" cy="4854575"/>
          </a:xfrm>
        </p:grpSpPr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78734510-D038-06AC-9D44-B1AC4E3D1898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19451440-FFF6-2139-BBB6-4D82507A67E8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ZoneTexte 80">
            <a:extLst>
              <a:ext uri="{FF2B5EF4-FFF2-40B4-BE49-F238E27FC236}">
                <a16:creationId xmlns:a16="http://schemas.microsoft.com/office/drawing/2014/main" id="{ADDD0C32-6351-7766-0CAB-D38DA1F6EE17}"/>
              </a:ext>
            </a:extLst>
          </p:cNvPr>
          <p:cNvSpPr txBox="1"/>
          <p:nvPr userDrawn="1"/>
        </p:nvSpPr>
        <p:spPr>
          <a:xfrm>
            <a:off x="829086" y="1469710"/>
            <a:ext cx="1070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solidFill>
                  <a:srgbClr val="21164F"/>
                </a:solidFill>
                <a:latin typeface="Outfit Medium" pitchFamily="2" charset="0"/>
              </a:rPr>
              <a:t>Mois 1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A455905-1EC2-3162-90B9-0F7619ABE7C2}"/>
              </a:ext>
            </a:extLst>
          </p:cNvPr>
          <p:cNvSpPr txBox="1"/>
          <p:nvPr userDrawn="1"/>
        </p:nvSpPr>
        <p:spPr>
          <a:xfrm>
            <a:off x="2777416" y="1469709"/>
            <a:ext cx="1070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solidFill>
                  <a:srgbClr val="21164F"/>
                </a:solidFill>
                <a:latin typeface="Outfit Medium"/>
              </a:rPr>
              <a:t>Mois 2</a:t>
            </a:r>
            <a:endParaRPr lang="fr-FR" sz="1200">
              <a:solidFill>
                <a:srgbClr val="21164F"/>
              </a:solidFill>
              <a:latin typeface="Outfit Medium" pitchFamily="2" charset="0"/>
            </a:endParaRP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3FD034FA-D980-6E4E-22DE-E35F986205A7}"/>
              </a:ext>
            </a:extLst>
          </p:cNvPr>
          <p:cNvGrpSpPr/>
          <p:nvPr userDrawn="1"/>
        </p:nvGrpSpPr>
        <p:grpSpPr>
          <a:xfrm flipH="1">
            <a:off x="9673406" y="1506120"/>
            <a:ext cx="45719" cy="4565599"/>
            <a:chOff x="584200" y="1270000"/>
            <a:chExt cx="0" cy="4854575"/>
          </a:xfrm>
        </p:grpSpPr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ECBF41A4-2FE1-CB17-32C5-25FBF98B063D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AF1324EC-244F-86D7-BEB2-634645DF85AA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E8594DAE-E921-6E12-ED36-B9E74A7D637A}"/>
              </a:ext>
            </a:extLst>
          </p:cNvPr>
          <p:cNvGrpSpPr/>
          <p:nvPr userDrawn="1"/>
        </p:nvGrpSpPr>
        <p:grpSpPr>
          <a:xfrm>
            <a:off x="768543" y="2028876"/>
            <a:ext cx="1975318" cy="288116"/>
            <a:chOff x="478765" y="2047474"/>
            <a:chExt cx="1892074" cy="245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D2541A82-B396-CAAB-1B89-21332D49BA7B}"/>
                </a:ext>
              </a:extLst>
            </p:cNvPr>
            <p:cNvGrpSpPr/>
            <p:nvPr/>
          </p:nvGrpSpPr>
          <p:grpSpPr>
            <a:xfrm>
              <a:off x="478765" y="2047474"/>
              <a:ext cx="1892074" cy="245801"/>
              <a:chOff x="8736862" y="297338"/>
              <a:chExt cx="2287632" cy="280408"/>
            </a:xfrm>
            <a:solidFill>
              <a:srgbClr val="00DDA8"/>
            </a:solidFill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C2CB78E-41B7-513E-CA9D-79022476EDF1}"/>
                  </a:ext>
                </a:extLst>
              </p:cNvPr>
              <p:cNvSpPr/>
              <p:nvPr/>
            </p:nvSpPr>
            <p:spPr>
              <a:xfrm>
                <a:off x="8882063" y="297966"/>
                <a:ext cx="1993702" cy="2797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1E8B4B59-8E6B-FF01-CDE2-CFD7D8E53B78}"/>
                  </a:ext>
                </a:extLst>
              </p:cNvPr>
              <p:cNvSpPr/>
              <p:nvPr/>
            </p:nvSpPr>
            <p:spPr>
              <a:xfrm>
                <a:off x="8736862" y="297338"/>
                <a:ext cx="288871" cy="2797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4151705A-ADD9-8755-EF68-EB95F6C89BA5}"/>
                  </a:ext>
                </a:extLst>
              </p:cNvPr>
              <p:cNvSpPr/>
              <p:nvPr/>
            </p:nvSpPr>
            <p:spPr>
              <a:xfrm>
                <a:off x="10747236" y="297965"/>
                <a:ext cx="277258" cy="2797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674A5680-F566-B900-4375-453D5E62B9CA}"/>
                </a:ext>
              </a:extLst>
            </p:cNvPr>
            <p:cNvSpPr txBox="1"/>
            <p:nvPr userDrawn="1"/>
          </p:nvSpPr>
          <p:spPr>
            <a:xfrm>
              <a:off x="766488" y="2059506"/>
              <a:ext cx="1236409" cy="210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 i="0" u="none" strike="noStrike" baseline="0">
                  <a:solidFill>
                    <a:schemeClr val="bg1"/>
                  </a:solidFill>
                  <a:latin typeface="Outfit SemiBold" pitchFamily="2" charset="0"/>
                </a:rPr>
                <a:t>Etude </a:t>
              </a:r>
              <a:endParaRPr lang="fr-FR" sz="1000">
                <a:solidFill>
                  <a:schemeClr val="bg1"/>
                </a:solidFill>
                <a:latin typeface="Outfit SemiBold" pitchFamily="2" charset="0"/>
              </a:endParaRP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3D953583-64CD-1483-2B03-6A96B31E1542}"/>
              </a:ext>
            </a:extLst>
          </p:cNvPr>
          <p:cNvGrpSpPr/>
          <p:nvPr userDrawn="1"/>
        </p:nvGrpSpPr>
        <p:grpSpPr>
          <a:xfrm>
            <a:off x="2762352" y="2837599"/>
            <a:ext cx="1997327" cy="276999"/>
            <a:chOff x="478765" y="2047054"/>
            <a:chExt cx="3313114" cy="246221"/>
          </a:xfrm>
        </p:grpSpPr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D993E6DC-BFF0-9A46-6356-EB28BA5B1FF1}"/>
                </a:ext>
              </a:extLst>
            </p:cNvPr>
            <p:cNvGrpSpPr/>
            <p:nvPr/>
          </p:nvGrpSpPr>
          <p:grpSpPr>
            <a:xfrm>
              <a:off x="478765" y="2047054"/>
              <a:ext cx="3313114" cy="246221"/>
              <a:chOff x="8736862" y="296859"/>
              <a:chExt cx="4005755" cy="280887"/>
            </a:xfrm>
            <a:solidFill>
              <a:srgbClr val="00DDA8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9ADA0C4-8FC7-0F3A-9DB9-C2B09D93BE72}"/>
                  </a:ext>
                </a:extLst>
              </p:cNvPr>
              <p:cNvSpPr/>
              <p:nvPr/>
            </p:nvSpPr>
            <p:spPr>
              <a:xfrm>
                <a:off x="8882062" y="297966"/>
                <a:ext cx="3738094" cy="279780"/>
              </a:xfrm>
              <a:prstGeom prst="rect">
                <a:avLst/>
              </a:prstGeom>
              <a:solidFill>
                <a:srgbClr val="951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750B55C5-507F-3140-70FB-33D482E82C67}"/>
                  </a:ext>
                </a:extLst>
              </p:cNvPr>
              <p:cNvSpPr/>
              <p:nvPr/>
            </p:nvSpPr>
            <p:spPr>
              <a:xfrm>
                <a:off x="8736862" y="297338"/>
                <a:ext cx="288871" cy="279778"/>
              </a:xfrm>
              <a:prstGeom prst="ellipse">
                <a:avLst/>
              </a:prstGeom>
              <a:solidFill>
                <a:srgbClr val="951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634FBBC4-5738-00ED-7C1C-E8C1A1C9DBBB}"/>
                  </a:ext>
                </a:extLst>
              </p:cNvPr>
              <p:cNvSpPr/>
              <p:nvPr/>
            </p:nvSpPr>
            <p:spPr>
              <a:xfrm>
                <a:off x="12465359" y="296859"/>
                <a:ext cx="277258" cy="279781"/>
              </a:xfrm>
              <a:prstGeom prst="ellipse">
                <a:avLst/>
              </a:prstGeom>
              <a:solidFill>
                <a:srgbClr val="951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8A7B9354-6208-482F-8B40-8B13FF68C3F4}"/>
                </a:ext>
              </a:extLst>
            </p:cNvPr>
            <p:cNvSpPr txBox="1"/>
            <p:nvPr/>
          </p:nvSpPr>
          <p:spPr>
            <a:xfrm>
              <a:off x="853435" y="2047054"/>
              <a:ext cx="2564995" cy="191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>
                  <a:solidFill>
                    <a:schemeClr val="bg1"/>
                  </a:solidFill>
                  <a:latin typeface="Outfit SemiBold" pitchFamily="2" charset="0"/>
                </a:rPr>
                <a:t>Conception</a:t>
              </a:r>
            </a:p>
          </p:txBody>
        </p:sp>
      </p:grpSp>
      <p:sp>
        <p:nvSpPr>
          <p:cNvPr id="118" name="ZoneTexte 117">
            <a:extLst>
              <a:ext uri="{FF2B5EF4-FFF2-40B4-BE49-F238E27FC236}">
                <a16:creationId xmlns:a16="http://schemas.microsoft.com/office/drawing/2014/main" id="{4BB143D0-6B0F-89E1-6B6E-17E07074020E}"/>
              </a:ext>
            </a:extLst>
          </p:cNvPr>
          <p:cNvSpPr txBox="1"/>
          <p:nvPr userDrawn="1"/>
        </p:nvSpPr>
        <p:spPr>
          <a:xfrm>
            <a:off x="822269" y="2316989"/>
            <a:ext cx="1997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21164F"/>
                </a:solidFill>
                <a:latin typeface="Outfit Medium" pitchFamily="2" charset="0"/>
              </a:rPr>
              <a:t>Cahier des charges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21164F"/>
                </a:solidFill>
                <a:latin typeface="Outfit Medium" pitchFamily="2" charset="0"/>
              </a:rPr>
              <a:t>Cahier de flux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21164F"/>
                </a:solidFill>
                <a:latin typeface="Outfit Medium" pitchFamily="2" charset="0"/>
              </a:rPr>
              <a:t>Validation du périmètre</a:t>
            </a:r>
          </a:p>
        </p:txBody>
      </p: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DBB2081A-057A-0AF6-511D-D13DFE36605E}"/>
              </a:ext>
            </a:extLst>
          </p:cNvPr>
          <p:cNvCxnSpPr>
            <a:cxnSpLocks/>
          </p:cNvCxnSpPr>
          <p:nvPr userDrawn="1"/>
        </p:nvCxnSpPr>
        <p:spPr>
          <a:xfrm>
            <a:off x="770226" y="4276449"/>
            <a:ext cx="1988209" cy="0"/>
          </a:xfrm>
          <a:prstGeom prst="line">
            <a:avLst/>
          </a:prstGeom>
          <a:ln w="38100">
            <a:solidFill>
              <a:srgbClr val="00D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4FC431EF-D39A-071B-3945-5D81CB5A2CF3}"/>
              </a:ext>
            </a:extLst>
          </p:cNvPr>
          <p:cNvSpPr txBox="1"/>
          <p:nvPr userDrawn="1"/>
        </p:nvSpPr>
        <p:spPr>
          <a:xfrm>
            <a:off x="796116" y="4400075"/>
            <a:ext cx="171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>
                <a:solidFill>
                  <a:srgbClr val="21164F"/>
                </a:solidFill>
                <a:latin typeface="Outfit SemiBold" pitchFamily="2" charset="0"/>
              </a:rPr>
              <a:t>Atelier d’étude et d’audit sur site</a:t>
            </a:r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9801D74D-776B-7FC5-1AA0-ABF05652449E}"/>
              </a:ext>
            </a:extLst>
          </p:cNvPr>
          <p:cNvGrpSpPr/>
          <p:nvPr userDrawn="1"/>
        </p:nvGrpSpPr>
        <p:grpSpPr>
          <a:xfrm>
            <a:off x="4198358" y="1998198"/>
            <a:ext cx="1070609" cy="882134"/>
            <a:chOff x="2389988" y="1700913"/>
            <a:chExt cx="1070609" cy="882134"/>
          </a:xfrm>
        </p:grpSpPr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AFDF1CA-BCEC-2003-8E30-CCB9FBF33B8A}"/>
                </a:ext>
              </a:extLst>
            </p:cNvPr>
            <p:cNvSpPr/>
            <p:nvPr/>
          </p:nvSpPr>
          <p:spPr>
            <a:xfrm>
              <a:off x="2389988" y="1700913"/>
              <a:ext cx="1070609" cy="544259"/>
            </a:xfrm>
            <a:prstGeom prst="roundRect">
              <a:avLst/>
            </a:prstGeom>
            <a:solidFill>
              <a:srgbClr val="DFB9FF"/>
            </a:solidFill>
            <a:ln>
              <a:solidFill>
                <a:srgbClr val="951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800">
                  <a:solidFill>
                    <a:schemeClr val="tx1"/>
                  </a:solidFill>
                  <a:latin typeface="Outfit"/>
                </a:rPr>
                <a:t>Signature des livrables SFDM</a:t>
              </a:r>
            </a:p>
          </p:txBody>
        </p: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7938D50F-6136-7B8C-C7EF-2A6F51FDB433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>
              <a:off x="2925293" y="2245172"/>
              <a:ext cx="0" cy="337875"/>
            </a:xfrm>
            <a:prstGeom prst="line">
              <a:avLst/>
            </a:prstGeom>
            <a:ln w="19050">
              <a:solidFill>
                <a:srgbClr val="951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e 123">
            <a:extLst>
              <a:ext uri="{FF2B5EF4-FFF2-40B4-BE49-F238E27FC236}">
                <a16:creationId xmlns:a16="http://schemas.microsoft.com/office/drawing/2014/main" id="{03474E4C-DEC0-913B-1846-58329CAC5927}"/>
              </a:ext>
            </a:extLst>
          </p:cNvPr>
          <p:cNvGrpSpPr/>
          <p:nvPr userDrawn="1"/>
        </p:nvGrpSpPr>
        <p:grpSpPr>
          <a:xfrm>
            <a:off x="6313084" y="3139343"/>
            <a:ext cx="881136" cy="703291"/>
            <a:chOff x="7232460" y="2188335"/>
            <a:chExt cx="881136" cy="703291"/>
          </a:xfrm>
        </p:grpSpPr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DE99CEC-8E87-5CB0-3697-75A91F2FB137}"/>
                </a:ext>
              </a:extLst>
            </p:cNvPr>
            <p:cNvSpPr/>
            <p:nvPr/>
          </p:nvSpPr>
          <p:spPr>
            <a:xfrm>
              <a:off x="7232460" y="2188335"/>
              <a:ext cx="881136" cy="439347"/>
            </a:xfrm>
            <a:prstGeom prst="roundRect">
              <a:avLst/>
            </a:prstGeom>
            <a:solidFill>
              <a:srgbClr val="FF8BB7"/>
            </a:solidFill>
            <a:ln>
              <a:solidFill>
                <a:srgbClr val="FF00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800">
                  <a:solidFill>
                    <a:schemeClr val="tx1"/>
                  </a:solidFill>
                  <a:latin typeface="Outfit"/>
                </a:rPr>
                <a:t>Validation MER Lot1</a:t>
              </a:r>
            </a:p>
          </p:txBody>
        </p: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D55AADC8-7623-1A82-AE5B-BB6BF0AB4B3A}"/>
                </a:ext>
              </a:extLst>
            </p:cNvPr>
            <p:cNvCxnSpPr>
              <a:cxnSpLocks/>
            </p:cNvCxnSpPr>
            <p:nvPr/>
          </p:nvCxnSpPr>
          <p:spPr>
            <a:xfrm>
              <a:off x="7650507" y="2627682"/>
              <a:ext cx="0" cy="263944"/>
            </a:xfrm>
            <a:prstGeom prst="line">
              <a:avLst/>
            </a:prstGeom>
            <a:ln w="19050">
              <a:solidFill>
                <a:srgbClr val="FF00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B19133A1-1DC9-07D1-7F4C-AD23D9B81035}"/>
              </a:ext>
            </a:extLst>
          </p:cNvPr>
          <p:cNvGrpSpPr/>
          <p:nvPr userDrawn="1"/>
        </p:nvGrpSpPr>
        <p:grpSpPr>
          <a:xfrm>
            <a:off x="8280687" y="3552061"/>
            <a:ext cx="881136" cy="930013"/>
            <a:chOff x="8348567" y="2799457"/>
            <a:chExt cx="881136" cy="930013"/>
          </a:xfrm>
        </p:grpSpPr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5E493CEA-F16E-65BE-8CD8-6C2F2BAC825D}"/>
                </a:ext>
              </a:extLst>
            </p:cNvPr>
            <p:cNvCxnSpPr>
              <a:cxnSpLocks/>
            </p:cNvCxnSpPr>
            <p:nvPr/>
          </p:nvCxnSpPr>
          <p:spPr>
            <a:xfrm>
              <a:off x="8789135" y="3310378"/>
              <a:ext cx="0" cy="419092"/>
            </a:xfrm>
            <a:prstGeom prst="line">
              <a:avLst/>
            </a:prstGeom>
            <a:ln w="19050">
              <a:solidFill>
                <a:srgbClr val="433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 : coins arrondis 128">
              <a:extLst>
                <a:ext uri="{FF2B5EF4-FFF2-40B4-BE49-F238E27FC236}">
                  <a16:creationId xmlns:a16="http://schemas.microsoft.com/office/drawing/2014/main" id="{1F4E178F-35F3-4DC0-1B07-8F3A7121662B}"/>
                </a:ext>
              </a:extLst>
            </p:cNvPr>
            <p:cNvSpPr/>
            <p:nvPr/>
          </p:nvSpPr>
          <p:spPr>
            <a:xfrm>
              <a:off x="8348567" y="2799457"/>
              <a:ext cx="881136" cy="544259"/>
            </a:xfrm>
            <a:prstGeom prst="roundRect">
              <a:avLst/>
            </a:prstGeom>
            <a:solidFill>
              <a:srgbClr val="E8E8E8"/>
            </a:solidFill>
            <a:ln>
              <a:solidFill>
                <a:srgbClr val="433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800">
                  <a:solidFill>
                    <a:schemeClr val="tx1"/>
                  </a:solidFill>
                  <a:latin typeface="Outfit"/>
                </a:rPr>
                <a:t>Validation MEP</a:t>
              </a:r>
            </a:p>
          </p:txBody>
        </p:sp>
      </p:grpSp>
      <p:sp>
        <p:nvSpPr>
          <p:cNvPr id="130" name="ZoneTexte 129">
            <a:extLst>
              <a:ext uri="{FF2B5EF4-FFF2-40B4-BE49-F238E27FC236}">
                <a16:creationId xmlns:a16="http://schemas.microsoft.com/office/drawing/2014/main" id="{63D7CA08-C5BF-A864-F326-888D9CC26BF6}"/>
              </a:ext>
            </a:extLst>
          </p:cNvPr>
          <p:cNvSpPr txBox="1"/>
          <p:nvPr userDrawn="1"/>
        </p:nvSpPr>
        <p:spPr>
          <a:xfrm>
            <a:off x="2773441" y="3179497"/>
            <a:ext cx="2932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21164F"/>
                </a:solidFill>
                <a:latin typeface="Outfit Medium" pitchFamily="2" charset="0"/>
              </a:rPr>
              <a:t>Atelier de spécification web et mobile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21164F"/>
                </a:solidFill>
                <a:latin typeface="Outfit Medium" pitchFamily="2" charset="0"/>
              </a:rPr>
              <a:t>Validation de la spec maquette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21164F"/>
                </a:solidFill>
                <a:latin typeface="Outfit Medium" pitchFamily="2" charset="0"/>
              </a:rPr>
              <a:t>Validation de la spec design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F125932B-C36E-86E0-3FF5-22B202454333}"/>
              </a:ext>
            </a:extLst>
          </p:cNvPr>
          <p:cNvSpPr txBox="1"/>
          <p:nvPr userDrawn="1"/>
        </p:nvSpPr>
        <p:spPr>
          <a:xfrm>
            <a:off x="4817644" y="4173185"/>
            <a:ext cx="1799502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21164F"/>
                </a:solidFill>
                <a:latin typeface="Outfit Medium" pitchFamily="2" charset="0"/>
              </a:rPr>
              <a:t>Réalisation en 1 livraison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A4FE2C6E-BEF5-4D41-C142-1B94EC0E03E8}"/>
              </a:ext>
            </a:extLst>
          </p:cNvPr>
          <p:cNvSpPr txBox="1"/>
          <p:nvPr userDrawn="1"/>
        </p:nvSpPr>
        <p:spPr>
          <a:xfrm>
            <a:off x="6767873" y="4744149"/>
            <a:ext cx="2932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21164F"/>
                </a:solidFill>
                <a:latin typeface="Outfit Medium" pitchFamily="2" charset="0"/>
              </a:rPr>
              <a:t>Recette client sur 1 mois</a:t>
            </a:r>
          </a:p>
        </p:txBody>
      </p: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03D6BA6-941E-4B3F-14A2-06970AAE1E43}"/>
              </a:ext>
            </a:extLst>
          </p:cNvPr>
          <p:cNvCxnSpPr>
            <a:cxnSpLocks/>
          </p:cNvCxnSpPr>
          <p:nvPr userDrawn="1"/>
        </p:nvCxnSpPr>
        <p:spPr>
          <a:xfrm>
            <a:off x="10715591" y="4536985"/>
            <a:ext cx="0" cy="419092"/>
          </a:xfrm>
          <a:prstGeom prst="line">
            <a:avLst/>
          </a:prstGeom>
          <a:ln w="19050">
            <a:solidFill>
              <a:srgbClr val="00C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Forme libre : forme 151">
            <a:extLst>
              <a:ext uri="{FF2B5EF4-FFF2-40B4-BE49-F238E27FC236}">
                <a16:creationId xmlns:a16="http://schemas.microsoft.com/office/drawing/2014/main" id="{EDDE6112-BE3F-3954-73AA-5091FB948FE2}"/>
              </a:ext>
            </a:extLst>
          </p:cNvPr>
          <p:cNvSpPr/>
          <p:nvPr userDrawn="1"/>
        </p:nvSpPr>
        <p:spPr>
          <a:xfrm>
            <a:off x="749601" y="5827118"/>
            <a:ext cx="2997166" cy="242301"/>
          </a:xfrm>
          <a:custGeom>
            <a:avLst/>
            <a:gdLst>
              <a:gd name="connsiteX0" fmla="*/ 3198456 w 3313115"/>
              <a:gd name="connsiteY0" fmla="*/ 0 h 246221"/>
              <a:gd name="connsiteX1" fmla="*/ 3202949 w 3313115"/>
              <a:gd name="connsiteY1" fmla="*/ 970 h 246221"/>
              <a:gd name="connsiteX2" fmla="*/ 3211828 w 3313115"/>
              <a:gd name="connsiteY2" fmla="*/ 970 h 246221"/>
              <a:gd name="connsiteX3" fmla="*/ 3211828 w 3313115"/>
              <a:gd name="connsiteY3" fmla="*/ 2888 h 246221"/>
              <a:gd name="connsiteX4" fmla="*/ 3243086 w 3313115"/>
              <a:gd name="connsiteY4" fmla="*/ 9637 h 246221"/>
              <a:gd name="connsiteX5" fmla="*/ 3313115 w 3313115"/>
              <a:gd name="connsiteY5" fmla="*/ 122626 h 246221"/>
              <a:gd name="connsiteX6" fmla="*/ 3243086 w 3313115"/>
              <a:gd name="connsiteY6" fmla="*/ 235616 h 246221"/>
              <a:gd name="connsiteX7" fmla="*/ 3211828 w 3313115"/>
              <a:gd name="connsiteY7" fmla="*/ 242365 h 246221"/>
              <a:gd name="connsiteX8" fmla="*/ 3211828 w 3313115"/>
              <a:gd name="connsiteY8" fmla="*/ 246221 h 246221"/>
              <a:gd name="connsiteX9" fmla="*/ 120093 w 3313115"/>
              <a:gd name="connsiteY9" fmla="*/ 246221 h 246221"/>
              <a:gd name="connsiteX10" fmla="*/ 120093 w 3313115"/>
              <a:gd name="connsiteY10" fmla="*/ 245539 h 246221"/>
              <a:gd name="connsiteX11" fmla="*/ 119461 w 3313115"/>
              <a:gd name="connsiteY11" fmla="*/ 245670 h 246221"/>
              <a:gd name="connsiteX12" fmla="*/ 0 w 3313115"/>
              <a:gd name="connsiteY12" fmla="*/ 123045 h 246221"/>
              <a:gd name="connsiteX13" fmla="*/ 119461 w 3313115"/>
              <a:gd name="connsiteY13" fmla="*/ 420 h 246221"/>
              <a:gd name="connsiteX14" fmla="*/ 122115 w 3313115"/>
              <a:gd name="connsiteY14" fmla="*/ 970 h 246221"/>
              <a:gd name="connsiteX15" fmla="*/ 3193964 w 3313115"/>
              <a:gd name="connsiteY15" fmla="*/ 97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13115" h="246221">
                <a:moveTo>
                  <a:pt x="3198456" y="0"/>
                </a:moveTo>
                <a:lnTo>
                  <a:pt x="3202949" y="970"/>
                </a:lnTo>
                <a:lnTo>
                  <a:pt x="3211828" y="970"/>
                </a:lnTo>
                <a:lnTo>
                  <a:pt x="3211828" y="2888"/>
                </a:lnTo>
                <a:lnTo>
                  <a:pt x="3243086" y="9637"/>
                </a:lnTo>
                <a:cubicBezTo>
                  <a:pt x="3284239" y="28253"/>
                  <a:pt x="3313115" y="71833"/>
                  <a:pt x="3313115" y="122626"/>
                </a:cubicBezTo>
                <a:cubicBezTo>
                  <a:pt x="3313115" y="173419"/>
                  <a:pt x="3284239" y="217000"/>
                  <a:pt x="3243086" y="235616"/>
                </a:cubicBezTo>
                <a:lnTo>
                  <a:pt x="3211828" y="242365"/>
                </a:lnTo>
                <a:lnTo>
                  <a:pt x="3211828" y="246221"/>
                </a:lnTo>
                <a:lnTo>
                  <a:pt x="120093" y="246221"/>
                </a:lnTo>
                <a:lnTo>
                  <a:pt x="120093" y="245539"/>
                </a:lnTo>
                <a:lnTo>
                  <a:pt x="119461" y="245670"/>
                </a:lnTo>
                <a:cubicBezTo>
                  <a:pt x="53485" y="245670"/>
                  <a:pt x="0" y="190769"/>
                  <a:pt x="0" y="123045"/>
                </a:cubicBezTo>
                <a:cubicBezTo>
                  <a:pt x="0" y="55321"/>
                  <a:pt x="53485" y="420"/>
                  <a:pt x="119461" y="420"/>
                </a:cubicBezTo>
                <a:lnTo>
                  <a:pt x="122115" y="970"/>
                </a:lnTo>
                <a:lnTo>
                  <a:pt x="3193964" y="97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04843B82-13DC-E6C0-EA21-45A0826B0974}"/>
              </a:ext>
            </a:extLst>
          </p:cNvPr>
          <p:cNvSpPr txBox="1"/>
          <p:nvPr userDrawn="1"/>
        </p:nvSpPr>
        <p:spPr>
          <a:xfrm>
            <a:off x="747407" y="5810471"/>
            <a:ext cx="29971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latin typeface="Outfit" pitchFamily="2" charset="0"/>
              </a:rPr>
              <a:t>Forte sollicitation métier et S.I client</a:t>
            </a:r>
            <a:endParaRPr lang="fr-FR" sz="1000">
              <a:latin typeface="Outfit" pitchFamily="2" charset="0"/>
            </a:endParaRPr>
          </a:p>
        </p:txBody>
      </p: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A162B4D-605D-901B-F25F-FD8BAA50FCC9}"/>
              </a:ext>
            </a:extLst>
          </p:cNvPr>
          <p:cNvGrpSpPr/>
          <p:nvPr userDrawn="1"/>
        </p:nvGrpSpPr>
        <p:grpSpPr>
          <a:xfrm flipH="1">
            <a:off x="10669872" y="1506120"/>
            <a:ext cx="45719" cy="4565599"/>
            <a:chOff x="584200" y="1270000"/>
            <a:chExt cx="0" cy="4854575"/>
          </a:xfrm>
        </p:grpSpPr>
        <p:cxnSp>
          <p:nvCxnSpPr>
            <p:cNvPr id="165" name="Connecteur droit 164">
              <a:extLst>
                <a:ext uri="{FF2B5EF4-FFF2-40B4-BE49-F238E27FC236}">
                  <a16:creationId xmlns:a16="http://schemas.microsoft.com/office/drawing/2014/main" id="{0C4A63D1-4F06-884A-E1A6-4D7695839889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>
              <a:extLst>
                <a:ext uri="{FF2B5EF4-FFF2-40B4-BE49-F238E27FC236}">
                  <a16:creationId xmlns:a16="http://schemas.microsoft.com/office/drawing/2014/main" id="{E2ABE1AC-5F5A-67DD-049F-6FB4AF07BE8B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3810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e 166">
            <a:extLst>
              <a:ext uri="{FF2B5EF4-FFF2-40B4-BE49-F238E27FC236}">
                <a16:creationId xmlns:a16="http://schemas.microsoft.com/office/drawing/2014/main" id="{EDDFD01C-6406-1CC2-2864-DC9E01435EDF}"/>
              </a:ext>
            </a:extLst>
          </p:cNvPr>
          <p:cNvGrpSpPr/>
          <p:nvPr userDrawn="1"/>
        </p:nvGrpSpPr>
        <p:grpSpPr>
          <a:xfrm>
            <a:off x="11712060" y="1573345"/>
            <a:ext cx="244189" cy="4565599"/>
            <a:chOff x="584200" y="1270000"/>
            <a:chExt cx="0" cy="4854575"/>
          </a:xfrm>
        </p:grpSpPr>
        <p:cxnSp>
          <p:nvCxnSpPr>
            <p:cNvPr id="168" name="Connecteur droit 167">
              <a:extLst>
                <a:ext uri="{FF2B5EF4-FFF2-40B4-BE49-F238E27FC236}">
                  <a16:creationId xmlns:a16="http://schemas.microsoft.com/office/drawing/2014/main" id="{5F0175FA-2CD7-77B0-4D77-9028A4CEC1F5}"/>
                </a:ext>
              </a:extLst>
            </p:cNvPr>
            <p:cNvCxnSpPr/>
            <p:nvPr/>
          </p:nvCxnSpPr>
          <p:spPr>
            <a:xfrm>
              <a:off x="584200" y="1270000"/>
              <a:ext cx="0" cy="241300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eur droit 168">
              <a:extLst>
                <a:ext uri="{FF2B5EF4-FFF2-40B4-BE49-F238E27FC236}">
                  <a16:creationId xmlns:a16="http://schemas.microsoft.com/office/drawing/2014/main" id="{E6E25410-182D-3744-A68E-BF249C1A0707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0" y="1511300"/>
              <a:ext cx="0" cy="4613275"/>
            </a:xfrm>
            <a:prstGeom prst="line">
              <a:avLst/>
            </a:prstGeom>
            <a:ln w="19050">
              <a:solidFill>
                <a:srgbClr val="150F33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Forme libre : forme 151">
            <a:extLst>
              <a:ext uri="{FF2B5EF4-FFF2-40B4-BE49-F238E27FC236}">
                <a16:creationId xmlns:a16="http://schemas.microsoft.com/office/drawing/2014/main" id="{23BF89F2-4BE8-FE97-4BD5-E12072554C90}"/>
              </a:ext>
            </a:extLst>
          </p:cNvPr>
          <p:cNvSpPr/>
          <p:nvPr userDrawn="1"/>
        </p:nvSpPr>
        <p:spPr>
          <a:xfrm>
            <a:off x="6741208" y="5792238"/>
            <a:ext cx="2990795" cy="275905"/>
          </a:xfrm>
          <a:custGeom>
            <a:avLst/>
            <a:gdLst>
              <a:gd name="connsiteX0" fmla="*/ 3198456 w 3313115"/>
              <a:gd name="connsiteY0" fmla="*/ 0 h 246221"/>
              <a:gd name="connsiteX1" fmla="*/ 3202949 w 3313115"/>
              <a:gd name="connsiteY1" fmla="*/ 970 h 246221"/>
              <a:gd name="connsiteX2" fmla="*/ 3211828 w 3313115"/>
              <a:gd name="connsiteY2" fmla="*/ 970 h 246221"/>
              <a:gd name="connsiteX3" fmla="*/ 3211828 w 3313115"/>
              <a:gd name="connsiteY3" fmla="*/ 2888 h 246221"/>
              <a:gd name="connsiteX4" fmla="*/ 3243086 w 3313115"/>
              <a:gd name="connsiteY4" fmla="*/ 9637 h 246221"/>
              <a:gd name="connsiteX5" fmla="*/ 3313115 w 3313115"/>
              <a:gd name="connsiteY5" fmla="*/ 122626 h 246221"/>
              <a:gd name="connsiteX6" fmla="*/ 3243086 w 3313115"/>
              <a:gd name="connsiteY6" fmla="*/ 235616 h 246221"/>
              <a:gd name="connsiteX7" fmla="*/ 3211828 w 3313115"/>
              <a:gd name="connsiteY7" fmla="*/ 242365 h 246221"/>
              <a:gd name="connsiteX8" fmla="*/ 3211828 w 3313115"/>
              <a:gd name="connsiteY8" fmla="*/ 246221 h 246221"/>
              <a:gd name="connsiteX9" fmla="*/ 120093 w 3313115"/>
              <a:gd name="connsiteY9" fmla="*/ 246221 h 246221"/>
              <a:gd name="connsiteX10" fmla="*/ 120093 w 3313115"/>
              <a:gd name="connsiteY10" fmla="*/ 245539 h 246221"/>
              <a:gd name="connsiteX11" fmla="*/ 119461 w 3313115"/>
              <a:gd name="connsiteY11" fmla="*/ 245670 h 246221"/>
              <a:gd name="connsiteX12" fmla="*/ 0 w 3313115"/>
              <a:gd name="connsiteY12" fmla="*/ 123045 h 246221"/>
              <a:gd name="connsiteX13" fmla="*/ 119461 w 3313115"/>
              <a:gd name="connsiteY13" fmla="*/ 420 h 246221"/>
              <a:gd name="connsiteX14" fmla="*/ 122115 w 3313115"/>
              <a:gd name="connsiteY14" fmla="*/ 970 h 246221"/>
              <a:gd name="connsiteX15" fmla="*/ 3193964 w 3313115"/>
              <a:gd name="connsiteY15" fmla="*/ 97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13115" h="246221">
                <a:moveTo>
                  <a:pt x="3198456" y="0"/>
                </a:moveTo>
                <a:lnTo>
                  <a:pt x="3202949" y="970"/>
                </a:lnTo>
                <a:lnTo>
                  <a:pt x="3211828" y="970"/>
                </a:lnTo>
                <a:lnTo>
                  <a:pt x="3211828" y="2888"/>
                </a:lnTo>
                <a:lnTo>
                  <a:pt x="3243086" y="9637"/>
                </a:lnTo>
                <a:cubicBezTo>
                  <a:pt x="3284239" y="28253"/>
                  <a:pt x="3313115" y="71833"/>
                  <a:pt x="3313115" y="122626"/>
                </a:cubicBezTo>
                <a:cubicBezTo>
                  <a:pt x="3313115" y="173419"/>
                  <a:pt x="3284239" y="217000"/>
                  <a:pt x="3243086" y="235616"/>
                </a:cubicBezTo>
                <a:lnTo>
                  <a:pt x="3211828" y="242365"/>
                </a:lnTo>
                <a:lnTo>
                  <a:pt x="3211828" y="246221"/>
                </a:lnTo>
                <a:lnTo>
                  <a:pt x="120093" y="246221"/>
                </a:lnTo>
                <a:lnTo>
                  <a:pt x="120093" y="245539"/>
                </a:lnTo>
                <a:lnTo>
                  <a:pt x="119461" y="245670"/>
                </a:lnTo>
                <a:cubicBezTo>
                  <a:pt x="53485" y="245670"/>
                  <a:pt x="0" y="190769"/>
                  <a:pt x="0" y="123045"/>
                </a:cubicBezTo>
                <a:cubicBezTo>
                  <a:pt x="0" y="55321"/>
                  <a:pt x="53485" y="420"/>
                  <a:pt x="119461" y="420"/>
                </a:cubicBezTo>
                <a:lnTo>
                  <a:pt x="122115" y="970"/>
                </a:lnTo>
                <a:lnTo>
                  <a:pt x="3193964" y="97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83CD3042-B3CD-649D-8C22-574D69D9594E}"/>
              </a:ext>
            </a:extLst>
          </p:cNvPr>
          <p:cNvSpPr txBox="1"/>
          <p:nvPr userDrawn="1"/>
        </p:nvSpPr>
        <p:spPr>
          <a:xfrm>
            <a:off x="7060487" y="5810471"/>
            <a:ext cx="22722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latin typeface="Outfit" pitchFamily="2" charset="0"/>
              </a:rPr>
              <a:t>Forte sollicitation métier et S.I client</a:t>
            </a:r>
            <a:endParaRPr lang="fr-FR" sz="1000">
              <a:latin typeface="Outfit" pitchFamily="2" charset="0"/>
            </a:endParaRP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203A0AF4-B4E7-A092-18D2-5ABCB26E4F5D}"/>
              </a:ext>
            </a:extLst>
          </p:cNvPr>
          <p:cNvSpPr txBox="1"/>
          <p:nvPr userDrawn="1"/>
        </p:nvSpPr>
        <p:spPr>
          <a:xfrm>
            <a:off x="4815368" y="1479510"/>
            <a:ext cx="1070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solidFill>
                  <a:srgbClr val="21164F"/>
                </a:solidFill>
                <a:latin typeface="Outfit Medium"/>
              </a:rPr>
              <a:t>Mois 3</a:t>
            </a:r>
            <a:endParaRPr lang="fr-FR" sz="1200">
              <a:solidFill>
                <a:srgbClr val="21164F"/>
              </a:solidFill>
              <a:latin typeface="Outfit Medium" pitchFamily="2" charset="0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1BEDF9AA-9D8D-0AF8-D221-EECF82F2FC2B}"/>
              </a:ext>
            </a:extLst>
          </p:cNvPr>
          <p:cNvSpPr txBox="1"/>
          <p:nvPr userDrawn="1"/>
        </p:nvSpPr>
        <p:spPr>
          <a:xfrm>
            <a:off x="6812348" y="1493859"/>
            <a:ext cx="1070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solidFill>
                  <a:srgbClr val="21164F"/>
                </a:solidFill>
                <a:latin typeface="Outfit Medium"/>
              </a:rPr>
              <a:t>Mois 4</a:t>
            </a:r>
            <a:endParaRPr lang="fr-FR" sz="1200">
              <a:solidFill>
                <a:srgbClr val="21164F"/>
              </a:solidFill>
              <a:latin typeface="Outfit Medium" pitchFamily="2" charset="0"/>
            </a:endParaRP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CC806208-B8F0-E985-531F-58A84EC369F6}"/>
              </a:ext>
            </a:extLst>
          </p:cNvPr>
          <p:cNvSpPr txBox="1"/>
          <p:nvPr userDrawn="1"/>
        </p:nvSpPr>
        <p:spPr>
          <a:xfrm>
            <a:off x="8850300" y="1503660"/>
            <a:ext cx="1070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solidFill>
                  <a:srgbClr val="21164F"/>
                </a:solidFill>
                <a:latin typeface="Outfit Medium"/>
              </a:rPr>
              <a:t>Mois 5</a:t>
            </a:r>
            <a:endParaRPr lang="fr-FR" sz="1200">
              <a:solidFill>
                <a:srgbClr val="21164F"/>
              </a:solidFill>
              <a:latin typeface="Outfit Medium" pitchFamily="2" charset="0"/>
            </a:endParaRP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0738941A-C19A-B2B1-CFD4-FDC0C0C0F694}"/>
              </a:ext>
            </a:extLst>
          </p:cNvPr>
          <p:cNvSpPr txBox="1"/>
          <p:nvPr userDrawn="1"/>
        </p:nvSpPr>
        <p:spPr>
          <a:xfrm>
            <a:off x="10877314" y="1511114"/>
            <a:ext cx="1070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solidFill>
                  <a:srgbClr val="21164F"/>
                </a:solidFill>
                <a:latin typeface="Outfit Medium"/>
              </a:rPr>
              <a:t>Mois 6</a:t>
            </a:r>
            <a:endParaRPr lang="fr-FR" sz="1200">
              <a:solidFill>
                <a:srgbClr val="21164F"/>
              </a:solidFill>
              <a:latin typeface="Outfit Medium" pitchFamily="2" charset="0"/>
            </a:endParaRPr>
          </a:p>
        </p:txBody>
      </p:sp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019B4A67-858D-265A-0431-E91F6A05BD45}"/>
              </a:ext>
            </a:extLst>
          </p:cNvPr>
          <p:cNvGrpSpPr/>
          <p:nvPr userDrawn="1"/>
        </p:nvGrpSpPr>
        <p:grpSpPr>
          <a:xfrm>
            <a:off x="4755316" y="3817085"/>
            <a:ext cx="1997327" cy="276999"/>
            <a:chOff x="478765" y="2047054"/>
            <a:chExt cx="3313114" cy="246221"/>
          </a:xfrm>
          <a:solidFill>
            <a:srgbClr val="F80C62"/>
          </a:solidFill>
        </p:grpSpPr>
        <p:grpSp>
          <p:nvGrpSpPr>
            <p:cNvPr id="178" name="Groupe 177">
              <a:extLst>
                <a:ext uri="{FF2B5EF4-FFF2-40B4-BE49-F238E27FC236}">
                  <a16:creationId xmlns:a16="http://schemas.microsoft.com/office/drawing/2014/main" id="{D348F2BA-B9A9-9D75-4AF9-E2E9F30C7595}"/>
                </a:ext>
              </a:extLst>
            </p:cNvPr>
            <p:cNvGrpSpPr/>
            <p:nvPr/>
          </p:nvGrpSpPr>
          <p:grpSpPr>
            <a:xfrm>
              <a:off x="478765" y="2047054"/>
              <a:ext cx="3313114" cy="246221"/>
              <a:chOff x="8736862" y="296859"/>
              <a:chExt cx="4005755" cy="280887"/>
            </a:xfrm>
            <a:grpFill/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9BE1A2EB-FFD8-BAAF-89F3-1473D81BBF29}"/>
                  </a:ext>
                </a:extLst>
              </p:cNvPr>
              <p:cNvSpPr/>
              <p:nvPr/>
            </p:nvSpPr>
            <p:spPr>
              <a:xfrm>
                <a:off x="8882062" y="297966"/>
                <a:ext cx="3738094" cy="2797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4AFB0856-E6A9-5FD7-9C2E-745401CA8CD2}"/>
                  </a:ext>
                </a:extLst>
              </p:cNvPr>
              <p:cNvSpPr/>
              <p:nvPr/>
            </p:nvSpPr>
            <p:spPr>
              <a:xfrm>
                <a:off x="8736862" y="297338"/>
                <a:ext cx="288871" cy="2797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2C61C907-BD26-D09F-144E-04B69429F581}"/>
                  </a:ext>
                </a:extLst>
              </p:cNvPr>
              <p:cNvSpPr/>
              <p:nvPr/>
            </p:nvSpPr>
            <p:spPr>
              <a:xfrm>
                <a:off x="12465359" y="296859"/>
                <a:ext cx="277258" cy="2797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79" name="ZoneTexte 178">
              <a:extLst>
                <a:ext uri="{FF2B5EF4-FFF2-40B4-BE49-F238E27FC236}">
                  <a16:creationId xmlns:a16="http://schemas.microsoft.com/office/drawing/2014/main" id="{CFF4B49B-3187-C9EF-BED5-4DAA2DE246A6}"/>
                </a:ext>
              </a:extLst>
            </p:cNvPr>
            <p:cNvSpPr txBox="1"/>
            <p:nvPr/>
          </p:nvSpPr>
          <p:spPr>
            <a:xfrm>
              <a:off x="853436" y="2047054"/>
              <a:ext cx="2564995" cy="21886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>
                  <a:solidFill>
                    <a:schemeClr val="bg1"/>
                  </a:solidFill>
                  <a:latin typeface="Outfit SemiBold" pitchFamily="2" charset="0"/>
                </a:rPr>
                <a:t>Réalisation</a:t>
              </a:r>
            </a:p>
          </p:txBody>
        </p:sp>
      </p:grpSp>
      <p:grpSp>
        <p:nvGrpSpPr>
          <p:cNvPr id="184" name="Groupe 183">
            <a:extLst>
              <a:ext uri="{FF2B5EF4-FFF2-40B4-BE49-F238E27FC236}">
                <a16:creationId xmlns:a16="http://schemas.microsoft.com/office/drawing/2014/main" id="{CFC44E8C-5E52-D975-AD8E-06A00925BDF1}"/>
              </a:ext>
            </a:extLst>
          </p:cNvPr>
          <p:cNvGrpSpPr/>
          <p:nvPr userDrawn="1"/>
        </p:nvGrpSpPr>
        <p:grpSpPr>
          <a:xfrm>
            <a:off x="6747815" y="4399031"/>
            <a:ext cx="1997327" cy="276999"/>
            <a:chOff x="478765" y="2047054"/>
            <a:chExt cx="3313114" cy="246221"/>
          </a:xfrm>
          <a:solidFill>
            <a:srgbClr val="4334FF"/>
          </a:solidFill>
        </p:grpSpPr>
        <p:grpSp>
          <p:nvGrpSpPr>
            <p:cNvPr id="185" name="Groupe 184">
              <a:extLst>
                <a:ext uri="{FF2B5EF4-FFF2-40B4-BE49-F238E27FC236}">
                  <a16:creationId xmlns:a16="http://schemas.microsoft.com/office/drawing/2014/main" id="{9DC033F4-2D00-6474-D58B-9162DDC33CCA}"/>
                </a:ext>
              </a:extLst>
            </p:cNvPr>
            <p:cNvGrpSpPr/>
            <p:nvPr/>
          </p:nvGrpSpPr>
          <p:grpSpPr>
            <a:xfrm>
              <a:off x="478765" y="2047054"/>
              <a:ext cx="3313114" cy="246221"/>
              <a:chOff x="8736862" y="296859"/>
              <a:chExt cx="4005755" cy="280887"/>
            </a:xfrm>
            <a:grpFill/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DC893048-7E08-62EA-EB71-21E53D79763F}"/>
                  </a:ext>
                </a:extLst>
              </p:cNvPr>
              <p:cNvSpPr/>
              <p:nvPr/>
            </p:nvSpPr>
            <p:spPr>
              <a:xfrm>
                <a:off x="8882062" y="297966"/>
                <a:ext cx="3738094" cy="2797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F98B90A0-7749-5612-F284-2CDB4AA21D3B}"/>
                  </a:ext>
                </a:extLst>
              </p:cNvPr>
              <p:cNvSpPr/>
              <p:nvPr/>
            </p:nvSpPr>
            <p:spPr>
              <a:xfrm>
                <a:off x="8736862" y="297338"/>
                <a:ext cx="288871" cy="2797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599A84ED-5EA2-1E6E-D5CC-0F12624355F9}"/>
                  </a:ext>
                </a:extLst>
              </p:cNvPr>
              <p:cNvSpPr/>
              <p:nvPr/>
            </p:nvSpPr>
            <p:spPr>
              <a:xfrm>
                <a:off x="12465359" y="296859"/>
                <a:ext cx="277258" cy="2797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F93787F5-79FB-57A5-6DD8-9C82838D9DDC}"/>
                </a:ext>
              </a:extLst>
            </p:cNvPr>
            <p:cNvSpPr txBox="1"/>
            <p:nvPr/>
          </p:nvSpPr>
          <p:spPr>
            <a:xfrm>
              <a:off x="853436" y="2047054"/>
              <a:ext cx="2564995" cy="21886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>
                  <a:solidFill>
                    <a:schemeClr val="bg1"/>
                  </a:solidFill>
                  <a:latin typeface="Outfit SemiBold" pitchFamily="2" charset="0"/>
                </a:rPr>
                <a:t>Livraison Recette</a:t>
              </a:r>
            </a:p>
          </p:txBody>
        </p: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E9924D06-06FA-61F8-5960-A33FCF720852}"/>
              </a:ext>
            </a:extLst>
          </p:cNvPr>
          <p:cNvGrpSpPr/>
          <p:nvPr userDrawn="1"/>
        </p:nvGrpSpPr>
        <p:grpSpPr>
          <a:xfrm>
            <a:off x="8740262" y="4890831"/>
            <a:ext cx="1997327" cy="276999"/>
            <a:chOff x="478765" y="2047054"/>
            <a:chExt cx="3313114" cy="246221"/>
          </a:xfrm>
          <a:solidFill>
            <a:srgbClr val="43AFFF"/>
          </a:solidFill>
        </p:grpSpPr>
        <p:grpSp>
          <p:nvGrpSpPr>
            <p:cNvPr id="191" name="Groupe 190">
              <a:extLst>
                <a:ext uri="{FF2B5EF4-FFF2-40B4-BE49-F238E27FC236}">
                  <a16:creationId xmlns:a16="http://schemas.microsoft.com/office/drawing/2014/main" id="{E4DEAF91-D055-52C5-448E-D7DD1B96993D}"/>
                </a:ext>
              </a:extLst>
            </p:cNvPr>
            <p:cNvGrpSpPr/>
            <p:nvPr/>
          </p:nvGrpSpPr>
          <p:grpSpPr>
            <a:xfrm>
              <a:off x="478765" y="2047054"/>
              <a:ext cx="3313114" cy="246221"/>
              <a:chOff x="8736862" y="296859"/>
              <a:chExt cx="4005755" cy="280887"/>
            </a:xfrm>
            <a:grpFill/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08D97D0-A062-2D4F-CA09-34C0EB6585C2}"/>
                  </a:ext>
                </a:extLst>
              </p:cNvPr>
              <p:cNvSpPr/>
              <p:nvPr/>
            </p:nvSpPr>
            <p:spPr>
              <a:xfrm>
                <a:off x="8882062" y="297966"/>
                <a:ext cx="3738094" cy="2797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2BC14963-76ED-1689-B4D9-723765FDE0AA}"/>
                  </a:ext>
                </a:extLst>
              </p:cNvPr>
              <p:cNvSpPr/>
              <p:nvPr/>
            </p:nvSpPr>
            <p:spPr>
              <a:xfrm>
                <a:off x="8736862" y="297338"/>
                <a:ext cx="288871" cy="2797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42EA3ED-F76D-6AF7-4604-8EA25476EDF1}"/>
                  </a:ext>
                </a:extLst>
              </p:cNvPr>
              <p:cNvSpPr/>
              <p:nvPr/>
            </p:nvSpPr>
            <p:spPr>
              <a:xfrm>
                <a:off x="12465359" y="296859"/>
                <a:ext cx="277258" cy="2797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047C127E-3A55-88AF-373B-6D2C45DB54A4}"/>
                </a:ext>
              </a:extLst>
            </p:cNvPr>
            <p:cNvSpPr txBox="1"/>
            <p:nvPr/>
          </p:nvSpPr>
          <p:spPr>
            <a:xfrm>
              <a:off x="853436" y="2047054"/>
              <a:ext cx="2564995" cy="21886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>
                  <a:solidFill>
                    <a:schemeClr val="bg1"/>
                  </a:solidFill>
                  <a:latin typeface="Outfit SemiBold" pitchFamily="2" charset="0"/>
                </a:rPr>
                <a:t>Livraison Exploitation</a:t>
              </a:r>
            </a:p>
          </p:txBody>
        </p:sp>
      </p:grpSp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D830DB11-5EEC-BC0E-DA03-59696ED51BFC}"/>
              </a:ext>
            </a:extLst>
          </p:cNvPr>
          <p:cNvGrpSpPr/>
          <p:nvPr userDrawn="1"/>
        </p:nvGrpSpPr>
        <p:grpSpPr>
          <a:xfrm>
            <a:off x="10275025" y="3980455"/>
            <a:ext cx="881136" cy="930013"/>
            <a:chOff x="8348567" y="2799457"/>
            <a:chExt cx="881136" cy="930013"/>
          </a:xfrm>
        </p:grpSpPr>
        <p:cxnSp>
          <p:nvCxnSpPr>
            <p:cNvPr id="197" name="Connecteur droit 196">
              <a:extLst>
                <a:ext uri="{FF2B5EF4-FFF2-40B4-BE49-F238E27FC236}">
                  <a16:creationId xmlns:a16="http://schemas.microsoft.com/office/drawing/2014/main" id="{EFB4C8AC-1B5E-91F7-48B0-A58BC7C03C0E}"/>
                </a:ext>
              </a:extLst>
            </p:cNvPr>
            <p:cNvCxnSpPr>
              <a:cxnSpLocks/>
            </p:cNvCxnSpPr>
            <p:nvPr/>
          </p:nvCxnSpPr>
          <p:spPr>
            <a:xfrm>
              <a:off x="8789135" y="3310378"/>
              <a:ext cx="0" cy="419092"/>
            </a:xfrm>
            <a:prstGeom prst="line">
              <a:avLst/>
            </a:prstGeom>
            <a:ln w="19050">
              <a:solidFill>
                <a:srgbClr val="43A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 : coins arrondis 197">
              <a:extLst>
                <a:ext uri="{FF2B5EF4-FFF2-40B4-BE49-F238E27FC236}">
                  <a16:creationId xmlns:a16="http://schemas.microsoft.com/office/drawing/2014/main" id="{DDC7E55D-B161-ABC4-D86A-469DED856D9C}"/>
                </a:ext>
              </a:extLst>
            </p:cNvPr>
            <p:cNvSpPr/>
            <p:nvPr/>
          </p:nvSpPr>
          <p:spPr>
            <a:xfrm>
              <a:off x="8348567" y="2799457"/>
              <a:ext cx="881136" cy="544259"/>
            </a:xfrm>
            <a:prstGeom prst="roundRect">
              <a:avLst/>
            </a:prstGeom>
            <a:solidFill>
              <a:srgbClr val="E8E8E8"/>
            </a:solidFill>
            <a:ln>
              <a:solidFill>
                <a:srgbClr val="43A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800">
                  <a:solidFill>
                    <a:schemeClr val="tx1"/>
                  </a:solidFill>
                  <a:latin typeface="Outfit"/>
                </a:rPr>
                <a:t>Validation RVSR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345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Chiffrage Matériel – Zebra TC53</a:t>
            </a:r>
          </a:p>
        </p:txBody>
      </p:sp>
      <p:graphicFrame>
        <p:nvGraphicFramePr>
          <p:cNvPr id="15" name="Tableau 4">
            <a:extLst>
              <a:ext uri="{FF2B5EF4-FFF2-40B4-BE49-F238E27FC236}">
                <a16:creationId xmlns:a16="http://schemas.microsoft.com/office/drawing/2014/main" id="{5CABB3DA-AB2F-366F-F796-68EEBA66CA7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29719661"/>
              </p:ext>
            </p:extLst>
          </p:nvPr>
        </p:nvGraphicFramePr>
        <p:xfrm>
          <a:off x="565541" y="1681077"/>
          <a:ext cx="8642754" cy="430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925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Quantité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€ / HT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Total € / HT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Terminal TC5301-0T1E4B1000-A6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Terminal tactile 6 pouces 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WIFI 6E/ Bluetooth / NFC / </a:t>
                      </a:r>
                      <a:r>
                        <a:rPr lang="fr-FR" sz="1050" err="1">
                          <a:latin typeface="Outfit Medium" pitchFamily="2" charset="0"/>
                        </a:rPr>
                        <a:t>Tap</a:t>
                      </a:r>
                      <a:r>
                        <a:rPr lang="fr-FR" sz="1050">
                          <a:latin typeface="Outfit Medium" pitchFamily="2" charset="0"/>
                        </a:rPr>
                        <a:t> To Pair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Lecteur scanner intégré SE4720 - </a:t>
                      </a:r>
                      <a:r>
                        <a:rPr lang="fr-FR" sz="1050">
                          <a:solidFill>
                            <a:srgbClr val="9217FF"/>
                          </a:solidFill>
                          <a:latin typeface="Outfit Medium" pitchFamily="2" charset="0"/>
                        </a:rPr>
                        <a:t>portée standard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Batterie standard – 16MP/8MP appareil photo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4GB / 64GB 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1 386,70 €HT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5 546,80 €HT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Station de charge 4+4 positions : CRD-NGTC5-5SC4B</a:t>
                      </a:r>
                    </a:p>
                    <a:p>
                      <a:pPr marL="171450" indent="-1714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Charge jusqu’à  terminaux simultanément + 4 batteries en même temps</a:t>
                      </a:r>
                    </a:p>
                    <a:p>
                      <a:pPr marL="171450" indent="-1714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Inclus alimentation, câble AC/DC et power </a:t>
                      </a:r>
                      <a:r>
                        <a:rPr lang="fr-FR" sz="1050" err="1">
                          <a:latin typeface="Outfit Medium" pitchFamily="2" charset="0"/>
                        </a:rPr>
                        <a:t>cord</a:t>
                      </a:r>
                      <a:r>
                        <a:rPr lang="fr-FR" sz="1050">
                          <a:latin typeface="Outfit Medium" pitchFamily="2" charset="0"/>
                        </a:rPr>
                        <a:t> (50-16000-220R)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758,78 €HT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758,78 €HT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17565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Batterie supplémentaire BTRY-NGTC5TC7-44MABLE-01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Batterie haute précision et </a:t>
                      </a:r>
                      <a:r>
                        <a:rPr lang="fr-FR" sz="1050" err="1">
                          <a:latin typeface="Outfit Medium" pitchFamily="2" charset="0"/>
                        </a:rPr>
                        <a:t>LiOn</a:t>
                      </a:r>
                      <a:r>
                        <a:rPr lang="fr-FR" sz="1050">
                          <a:latin typeface="Outfit Medium" pitchFamily="2" charset="0"/>
                        </a:rPr>
                        <a:t> 4480mAh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94,93 €HT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189,86 €HT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295415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Coque de protection : SG-NGTC5EXO1-01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Accessoire coque de protection bumper caoutchouc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41,10 €HT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82,20 €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599392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MOBILIS Verre trempé : 036267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Accessoire verre trempé norme militaire IK06 – Constructeur </a:t>
                      </a:r>
                      <a:r>
                        <a:rPr lang="fr-FR" sz="1050" err="1">
                          <a:latin typeface="Outfit Medium" pitchFamily="2" charset="0"/>
                        </a:rPr>
                        <a:t>Francais</a:t>
                      </a:r>
                      <a:endParaRPr lang="fr-FR" sz="1050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7,00 €HT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28,00 €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0031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Extension de garantie 3 ans : Z1A-TC53XX-3C00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Durée de l’extension de garantie 3 ans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Couvre tout type de casse, dysfonctionnement et OS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Accès aux mises à jour Android et patch de sécurité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 290,58 €HT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1 162,32 €HT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285427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9216FF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9216FF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9216FF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latin typeface="Outfit Medium" pitchFamily="2" charset="0"/>
                        </a:rPr>
                        <a:t>7 767,96 € HT</a:t>
                      </a:r>
                    </a:p>
                  </a:txBody>
                  <a:tcPr anchor="ctr">
                    <a:solidFill>
                      <a:srgbClr val="9216FF">
                        <a:alpha val="4941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8FC1AE6E-3260-4C0A-0927-142289C83371}"/>
              </a:ext>
            </a:extLst>
          </p:cNvPr>
          <p:cNvSpPr txBox="1"/>
          <p:nvPr userDrawn="1"/>
        </p:nvSpPr>
        <p:spPr>
          <a:xfrm>
            <a:off x="10061744" y="5606704"/>
            <a:ext cx="5339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>
                <a:solidFill>
                  <a:schemeClr val="bg1">
                    <a:lumMod val="65000"/>
                  </a:schemeClr>
                </a:solidFill>
                <a:latin typeface="Outfit Medium" pitchFamily="2" charset="0"/>
              </a:rPr>
              <a:t>Photo non contractuelle</a:t>
            </a:r>
          </a:p>
        </p:txBody>
      </p:sp>
      <p:pic>
        <p:nvPicPr>
          <p:cNvPr id="17" name="Picture 2" descr="Zebra TC53 Mobile Computer | Solid Route Accounting">
            <a:extLst>
              <a:ext uri="{FF2B5EF4-FFF2-40B4-BE49-F238E27FC236}">
                <a16:creationId xmlns:a16="http://schemas.microsoft.com/office/drawing/2014/main" id="{3EB0526E-4D4C-38AB-E94D-A873B22B66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299" y="168107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870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Chiffrage Matériel – Zebra TC22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FC1AE6E-3260-4C0A-0927-142289C83371}"/>
              </a:ext>
            </a:extLst>
          </p:cNvPr>
          <p:cNvSpPr txBox="1"/>
          <p:nvPr userDrawn="1"/>
        </p:nvSpPr>
        <p:spPr>
          <a:xfrm>
            <a:off x="10061743" y="5876411"/>
            <a:ext cx="5339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>
                <a:solidFill>
                  <a:schemeClr val="bg1">
                    <a:lumMod val="65000"/>
                  </a:schemeClr>
                </a:solidFill>
                <a:latin typeface="Outfit Medium" pitchFamily="2" charset="0"/>
              </a:rPr>
              <a:t>Photo non contractuelle</a:t>
            </a:r>
          </a:p>
        </p:txBody>
      </p:sp>
      <p:graphicFrame>
        <p:nvGraphicFramePr>
          <p:cNvPr id="2" name="Tableau 4">
            <a:extLst>
              <a:ext uri="{FF2B5EF4-FFF2-40B4-BE49-F238E27FC236}">
                <a16:creationId xmlns:a16="http://schemas.microsoft.com/office/drawing/2014/main" id="{1FDE0226-B9CA-1F12-9FBD-EC1232E9D9A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5022465"/>
              </p:ext>
            </p:extLst>
          </p:nvPr>
        </p:nvGraphicFramePr>
        <p:xfrm>
          <a:off x="565541" y="1966830"/>
          <a:ext cx="8642754" cy="373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925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Quantité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€ / HT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Total € / HT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Terminal WLMT0-T22B6ABC2-A6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Terminal tactile 6 pouces 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WIFI 6E/ Bluetooth / NFC / </a:t>
                      </a:r>
                      <a:r>
                        <a:rPr lang="fr-FR" sz="1050" err="1">
                          <a:latin typeface="Outfit Medium" pitchFamily="2" charset="0"/>
                        </a:rPr>
                        <a:t>Tap</a:t>
                      </a:r>
                      <a:r>
                        <a:rPr lang="fr-FR" sz="1050">
                          <a:latin typeface="Outfit Medium" pitchFamily="2" charset="0"/>
                        </a:rPr>
                        <a:t> To Pair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Lecteur scanner intégré SE4720 - </a:t>
                      </a:r>
                      <a:r>
                        <a:rPr lang="fr-FR" sz="1050">
                          <a:solidFill>
                            <a:srgbClr val="9217FF"/>
                          </a:solidFill>
                          <a:latin typeface="Outfit Medium" pitchFamily="2" charset="0"/>
                        </a:rPr>
                        <a:t>portée standard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Batterie standard – 16MP/5MP appareil photo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6GB / 64GB 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564,20 €HT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564,20 €HT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câble de charge : CBL-TC5X-USBC2A-01</a:t>
                      </a:r>
                    </a:p>
                    <a:p>
                      <a:pPr marL="171450" indent="-1714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Câble de charge USB_C to USB A inclus la prise PWR-WUA5V12W0EU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7,97 €HT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7,97 €HT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17565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Coque de protection : SG-TC2L-BOOT-01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Accessoire coque de protection bumper caoutchouc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38,65 €HT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38,65 €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599392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MOBILIS Verre trempé : 036302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Accessoire verre trempé norme militaire IK06 – Constructeur </a:t>
                      </a:r>
                      <a:r>
                        <a:rPr lang="fr-FR" sz="1050" err="1">
                          <a:latin typeface="Outfit Medium" pitchFamily="2" charset="0"/>
                        </a:rPr>
                        <a:t>Francais</a:t>
                      </a:r>
                      <a:endParaRPr lang="fr-FR" sz="1050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7,00 €HT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7,00 €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0031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Extension de garantie 3 ans : Z1A-TC22XX-3C00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Durée de l’extension de garantie 3 ans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Couvre tout type de casse, dysfonctionnement et OS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Accès aux mises à jour Android et patch de sécurité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214,85 €HT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214,85 €HT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285427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9216FF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9216FF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9216FF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latin typeface="Outfit Medium" pitchFamily="2" charset="0"/>
                        </a:rPr>
                        <a:t>832,67 € HT</a:t>
                      </a:r>
                    </a:p>
                  </a:txBody>
                  <a:tcPr anchor="ctr">
                    <a:solidFill>
                      <a:srgbClr val="9216FF">
                        <a:alpha val="4941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  <p:pic>
        <p:nvPicPr>
          <p:cNvPr id="3" name="Picture 2" descr="Zebra TC22/TC27 | Jarltech.com">
            <a:extLst>
              <a:ext uri="{FF2B5EF4-FFF2-40B4-BE49-F238E27FC236}">
                <a16:creationId xmlns:a16="http://schemas.microsoft.com/office/drawing/2014/main" id="{E80E59F9-B861-D8A2-2074-45AE5B1CE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652" y="1712210"/>
            <a:ext cx="3984945" cy="398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673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Chiffrage Matériel – Zebra TC22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FC1AE6E-3260-4C0A-0927-142289C83371}"/>
              </a:ext>
            </a:extLst>
          </p:cNvPr>
          <p:cNvSpPr txBox="1"/>
          <p:nvPr userDrawn="1"/>
        </p:nvSpPr>
        <p:spPr>
          <a:xfrm>
            <a:off x="10061744" y="4820886"/>
            <a:ext cx="5339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>
                <a:solidFill>
                  <a:schemeClr val="bg1">
                    <a:lumMod val="65000"/>
                  </a:schemeClr>
                </a:solidFill>
                <a:latin typeface="Outfit Medium" pitchFamily="2" charset="0"/>
              </a:rPr>
              <a:t>Photo non contractuelle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089F029-3111-D4E1-56F6-4BF7FEA294D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383458"/>
              </p:ext>
            </p:extLst>
          </p:nvPr>
        </p:nvGraphicFramePr>
        <p:xfrm>
          <a:off x="633404" y="2095449"/>
          <a:ext cx="8642754" cy="3478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925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Quantité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€ / HT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Total € / HT</a:t>
                      </a:r>
                    </a:p>
                  </a:txBody>
                  <a:tcPr>
                    <a:solidFill>
                      <a:srgbClr val="921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Imprimante ZD4A042-30EW02EZ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Imprimante 4 pouces Desktop (petit format)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Direct thermique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WIFI / </a:t>
                      </a:r>
                      <a:r>
                        <a:rPr lang="fr-FR" sz="1050" err="1">
                          <a:latin typeface="Outfit Medium" pitchFamily="2" charset="0"/>
                        </a:rPr>
                        <a:t>Tap</a:t>
                      </a:r>
                      <a:r>
                        <a:rPr lang="fr-FR" sz="1050">
                          <a:latin typeface="Outfit Medium" pitchFamily="2" charset="0"/>
                        </a:rPr>
                        <a:t> to Pair / </a:t>
                      </a:r>
                      <a:r>
                        <a:rPr lang="fr-FR" sz="1050" err="1">
                          <a:latin typeface="Outfit Medium" pitchFamily="2" charset="0"/>
                        </a:rPr>
                        <a:t>Modular</a:t>
                      </a:r>
                      <a:r>
                        <a:rPr lang="fr-FR" sz="1050">
                          <a:latin typeface="Outfit Medium" pitchFamily="2" charset="0"/>
                        </a:rPr>
                        <a:t> </a:t>
                      </a:r>
                      <a:r>
                        <a:rPr lang="fr-FR" sz="1050" err="1">
                          <a:latin typeface="Outfit Medium" pitchFamily="2" charset="0"/>
                        </a:rPr>
                        <a:t>connectivity</a:t>
                      </a:r>
                      <a:r>
                        <a:rPr lang="fr-FR" sz="1050">
                          <a:latin typeface="Outfit Medium" pitchFamily="2" charset="0"/>
                        </a:rPr>
                        <a:t> </a:t>
                      </a:r>
                    </a:p>
                    <a:p>
                      <a:pPr marL="285750" indent="-285750">
                        <a:buClr>
                          <a:srgbClr val="9217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203dpi de résolution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494,10 €HT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1 976,40 €HT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carton d’étiquettes 3006321</a:t>
                      </a:r>
                    </a:p>
                    <a:p>
                      <a:pPr marL="171450" indent="-1714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Carton de 12 rouleaux de 700 étiquettes </a:t>
                      </a:r>
                    </a:p>
                    <a:p>
                      <a:pPr marL="171450" indent="-1714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102x102mm Direct thermique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177,81 €HT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177,81 €HT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17565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carton de ruban de cire 02300GS11007</a:t>
                      </a:r>
                    </a:p>
                    <a:p>
                      <a:pPr marL="171450" indent="-1714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Carton de 12 bobines</a:t>
                      </a:r>
                    </a:p>
                    <a:p>
                      <a:pPr marL="171450" indent="-1714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1 bobine = 110mm x 74M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34,10 €HT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34,10 €HT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599392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ZEBRA Extension de garantie 3 ans : Z1A-ZD4X1-3C0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Durée de l’extension de garantie 3 ans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Couvre tout type de casse, dysfonctionnement et OS</a:t>
                      </a:r>
                    </a:p>
                    <a:p>
                      <a:pPr marL="285750" indent="-285750">
                        <a:buClr>
                          <a:srgbClr val="9216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Accès aux mises à jour Android et patch de sécurité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78,10 €HT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>
                          <a:latin typeface="Outfit Medium" pitchFamily="2" charset="0"/>
                        </a:rPr>
                        <a:t>312,40 €HT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285427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9216FF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9216FF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9216FF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latin typeface="Outfit Medium" pitchFamily="2" charset="0"/>
                        </a:rPr>
                        <a:t>2 500,71 € HT</a:t>
                      </a:r>
                    </a:p>
                  </a:txBody>
                  <a:tcPr anchor="ctr">
                    <a:solidFill>
                      <a:srgbClr val="9216FF">
                        <a:alpha val="4941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  <p:pic>
        <p:nvPicPr>
          <p:cNvPr id="5" name="Picture 2" descr="Label Printer Zebra ZD421- TTR Webshop">
            <a:extLst>
              <a:ext uri="{FF2B5EF4-FFF2-40B4-BE49-F238E27FC236}">
                <a16:creationId xmlns:a16="http://schemas.microsoft.com/office/drawing/2014/main" id="{9A8EBC93-C47D-204A-434B-FA0748332D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971" y="2447859"/>
            <a:ext cx="3648156" cy="330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395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Chiffrage du projet - BUILD</a:t>
            </a:r>
          </a:p>
        </p:txBody>
      </p:sp>
      <p:graphicFrame>
        <p:nvGraphicFramePr>
          <p:cNvPr id="2" name="Tableau 4">
            <a:extLst>
              <a:ext uri="{FF2B5EF4-FFF2-40B4-BE49-F238E27FC236}">
                <a16:creationId xmlns:a16="http://schemas.microsoft.com/office/drawing/2014/main" id="{8E30F8C7-0CC1-E472-F222-038F30DA6BA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41189749"/>
              </p:ext>
            </p:extLst>
          </p:nvPr>
        </p:nvGraphicFramePr>
        <p:xfrm>
          <a:off x="804861" y="1693540"/>
          <a:ext cx="10768411" cy="2529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6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100534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211499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F80C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Qté</a:t>
                      </a:r>
                    </a:p>
                  </a:txBody>
                  <a:tcPr>
                    <a:solidFill>
                      <a:srgbClr val="F80C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€ / HT</a:t>
                      </a:r>
                    </a:p>
                  </a:txBody>
                  <a:tcPr>
                    <a:solidFill>
                      <a:srgbClr val="F80C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Total € / HT</a:t>
                      </a:r>
                    </a:p>
                  </a:txBody>
                  <a:tcPr>
                    <a:solidFill>
                      <a:srgbClr val="F80C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56399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Cheffe de projet – Audit Terrain</a:t>
                      </a:r>
                    </a:p>
                    <a:p>
                      <a:pPr marL="285750" indent="-285750">
                        <a:buClr>
                          <a:srgbClr val="F80C62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Journée cheffe de projet fonctionnel sur le terrain / Appréciation des flux logistiques pour une meilleure compréhension du projet et du déroulement</a:t>
                      </a:r>
                    </a:p>
                    <a:p>
                      <a:pPr marL="0" indent="0">
                        <a:buClr>
                          <a:srgbClr val="4335FF"/>
                        </a:buClr>
                        <a:buFont typeface="Wingdings" pitchFamily="2" charset="2"/>
                        <a:buNone/>
                      </a:pPr>
                      <a:r>
                        <a:rPr lang="fr-FR" sz="1050" i="1">
                          <a:solidFill>
                            <a:srgbClr val="F80C62"/>
                          </a:solidFill>
                          <a:latin typeface="Outfit Medium" pitchFamily="2" charset="0"/>
                        </a:rPr>
                        <a:t>Frais de déplacement  à la charge du client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850,00 €HT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850,00 €HT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586747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Cheffe de projet – Ateliers fonctionnels</a:t>
                      </a:r>
                    </a:p>
                    <a:p>
                      <a:pPr marL="285750" indent="-285750">
                        <a:buClr>
                          <a:srgbClr val="F80C62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Animation des ateliers fonctionnels  / Réunion de travail d’étude du besoin en collaboration cheffe de projet et client</a:t>
                      </a:r>
                    </a:p>
                    <a:p>
                      <a:pPr marL="285750" indent="-285750">
                        <a:buClr>
                          <a:srgbClr val="F80C62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Réalisation des maquettes suivant le besoin  / Étude – Conception et Recette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7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850,00 €HT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5 950,00 €HT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178323"/>
                  </a:ext>
                </a:extLst>
              </a:tr>
              <a:tr h="56399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Cheffe de projet – Assistance au démarrage</a:t>
                      </a:r>
                    </a:p>
                    <a:p>
                      <a:pPr marL="285750" indent="-285750">
                        <a:buClr>
                          <a:srgbClr val="F80C62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Cheffe de projet sur site pour assistance au démarrage / Adhésion des équipes, aide à l’utilisation et accompagnement</a:t>
                      </a:r>
                    </a:p>
                    <a:p>
                      <a:pPr marL="0" indent="0">
                        <a:buClr>
                          <a:srgbClr val="4335FF"/>
                        </a:buClr>
                        <a:buFont typeface="Wingdings" pitchFamily="2" charset="2"/>
                        <a:buNone/>
                      </a:pPr>
                      <a:r>
                        <a:rPr lang="fr-FR" sz="1050" i="1">
                          <a:solidFill>
                            <a:srgbClr val="F80C62"/>
                          </a:solidFill>
                          <a:latin typeface="Outfit Medium" pitchFamily="2" charset="0"/>
                        </a:rPr>
                        <a:t>Frais de déplacement  à la charge du client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850,00 €HT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1 700,00 €HT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17565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F90A6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F90A6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F90A6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latin typeface="Outfit Medium" pitchFamily="2" charset="0"/>
                        </a:rPr>
                        <a:t>8 500 € HT</a:t>
                      </a:r>
                    </a:p>
                  </a:txBody>
                  <a:tcPr anchor="ctr">
                    <a:solidFill>
                      <a:srgbClr val="F90A62">
                        <a:alpha val="4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662B2F31-5EBA-4746-A5DA-3769FCE8163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35564365"/>
              </p:ext>
            </p:extLst>
          </p:nvPr>
        </p:nvGraphicFramePr>
        <p:xfrm>
          <a:off x="804861" y="4220770"/>
          <a:ext cx="10768411" cy="1729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6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100534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Ajout de type et champs libres &amp; Statuts sur les demandes d’expédition &gt; 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Workflow paramétrable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Ajout </a:t>
                      </a:r>
                      <a:r>
                        <a:rPr lang="fr-FR" sz="1050" b="0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et 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gestion des champs fixes </a:t>
                      </a: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(paramétrage après spécifications)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Ajout de paramétrage sur les 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natures des unités logistiques </a:t>
                      </a: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(Ex : COLIS 50x50x40) pour 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gestion poids brut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Calcul automatique et différenciation « Poids Bruts » et « Poids Nets »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Génération d’étiquettes et masques associés en web et nomade + </a:t>
                      </a:r>
                      <a:r>
                        <a:rPr lang="fr-FR" sz="1050" b="0" err="1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bl</a:t>
                      </a: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/</a:t>
                      </a:r>
                      <a:r>
                        <a:rPr lang="fr-FR" sz="1050" b="0" err="1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ba</a:t>
                      </a: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 suivant statut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Gestion des prises photos au statut des étapes du workflow en nomade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Module expédition en nomade</a:t>
                      </a:r>
                      <a:endParaRPr lang="fr-FR" sz="1050" b="0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28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650,00 €HT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18 200,00 €HT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179412"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latin typeface="Outfit Medium" pitchFamily="2" charset="0"/>
                        </a:rPr>
                        <a:t>21 450,00 € HT</a:t>
                      </a:r>
                    </a:p>
                  </a:txBody>
                  <a:tcPr anchor="ctr">
                    <a:solidFill>
                      <a:srgbClr val="4334FF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19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Chiffrage du projet - RUN</a:t>
            </a:r>
          </a:p>
        </p:txBody>
      </p:sp>
      <p:graphicFrame>
        <p:nvGraphicFramePr>
          <p:cNvPr id="2" name="Tableau 4">
            <a:extLst>
              <a:ext uri="{FF2B5EF4-FFF2-40B4-BE49-F238E27FC236}">
                <a16:creationId xmlns:a16="http://schemas.microsoft.com/office/drawing/2014/main" id="{8E30F8C7-0CC1-E472-F222-038F30DA6BA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41189749"/>
              </p:ext>
            </p:extLst>
          </p:nvPr>
        </p:nvGraphicFramePr>
        <p:xfrm>
          <a:off x="804861" y="1693540"/>
          <a:ext cx="10768411" cy="2529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6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100534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211499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F80C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Qté</a:t>
                      </a:r>
                    </a:p>
                  </a:txBody>
                  <a:tcPr>
                    <a:solidFill>
                      <a:srgbClr val="F80C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€ / HT</a:t>
                      </a:r>
                    </a:p>
                  </a:txBody>
                  <a:tcPr>
                    <a:solidFill>
                      <a:srgbClr val="F80C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Total € / HT</a:t>
                      </a:r>
                    </a:p>
                  </a:txBody>
                  <a:tcPr>
                    <a:solidFill>
                      <a:srgbClr val="F80C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56399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Cheffe de projet – Audit Terrain</a:t>
                      </a:r>
                    </a:p>
                    <a:p>
                      <a:pPr marL="285750" indent="-285750">
                        <a:buClr>
                          <a:srgbClr val="F80C62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Journée cheffe de projet fonctionnel sur le terrain / Appréciation des flux logistiques pour une meilleure compréhension du projet et du déroulement</a:t>
                      </a:r>
                    </a:p>
                    <a:p>
                      <a:pPr marL="0" indent="0">
                        <a:buClr>
                          <a:srgbClr val="4335FF"/>
                        </a:buClr>
                        <a:buFont typeface="Wingdings" pitchFamily="2" charset="2"/>
                        <a:buNone/>
                      </a:pPr>
                      <a:r>
                        <a:rPr lang="fr-FR" sz="1050" i="1">
                          <a:solidFill>
                            <a:srgbClr val="F80C62"/>
                          </a:solidFill>
                          <a:latin typeface="Outfit Medium" pitchFamily="2" charset="0"/>
                        </a:rPr>
                        <a:t>Frais de déplacement  à la charge du client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850,00 €HT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850,00 €HT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586747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Cheffe de projet – Ateliers fonctionnels</a:t>
                      </a:r>
                    </a:p>
                    <a:p>
                      <a:pPr marL="285750" indent="-285750">
                        <a:buClr>
                          <a:srgbClr val="F80C62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Animation des ateliers fonctionnels  / Réunion de travail d’étude du besoin en collaboration cheffe de projet et client</a:t>
                      </a:r>
                    </a:p>
                    <a:p>
                      <a:pPr marL="285750" indent="-285750">
                        <a:buClr>
                          <a:srgbClr val="F80C62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Réalisation des maquettes suivant le besoin  / Étude – Conception et Recette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7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850,00 €HT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5 950,00 €HT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178323"/>
                  </a:ext>
                </a:extLst>
              </a:tr>
              <a:tr h="56399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Cheffe de projet – Assistance au démarrage</a:t>
                      </a:r>
                    </a:p>
                    <a:p>
                      <a:pPr marL="285750" indent="-285750">
                        <a:buClr>
                          <a:srgbClr val="F80C62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Cheffe de projet sur site pour assistance au démarrage / Adhésion des équipes, aide à l’utilisation et accompagnement</a:t>
                      </a:r>
                    </a:p>
                    <a:p>
                      <a:pPr marL="0" indent="0">
                        <a:buClr>
                          <a:srgbClr val="4335FF"/>
                        </a:buClr>
                        <a:buFont typeface="Wingdings" pitchFamily="2" charset="2"/>
                        <a:buNone/>
                      </a:pPr>
                      <a:r>
                        <a:rPr lang="fr-FR" sz="1050" i="1">
                          <a:solidFill>
                            <a:srgbClr val="F80C62"/>
                          </a:solidFill>
                          <a:latin typeface="Outfit Medium" pitchFamily="2" charset="0"/>
                        </a:rPr>
                        <a:t>Frais de déplacement  à la charge du client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850,00 €HT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1 700,00 €HT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17565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F90A6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F90A6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F90A6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latin typeface="Outfit Medium" pitchFamily="2" charset="0"/>
                        </a:rPr>
                        <a:t>8 500 € HT</a:t>
                      </a:r>
                    </a:p>
                  </a:txBody>
                  <a:tcPr anchor="ctr">
                    <a:solidFill>
                      <a:srgbClr val="F90A62">
                        <a:alpha val="4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662B2F31-5EBA-4746-A5DA-3769FCE8163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35564365"/>
              </p:ext>
            </p:extLst>
          </p:nvPr>
        </p:nvGraphicFramePr>
        <p:xfrm>
          <a:off x="804861" y="4220770"/>
          <a:ext cx="10768411" cy="1729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6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100534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Ajout de type et champs libres &amp; Statuts sur les demandes d’expédition &gt; 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Workflow paramétrable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Ajout </a:t>
                      </a:r>
                      <a:r>
                        <a:rPr lang="fr-FR" sz="1050" b="0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et 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gestion des champs fixes </a:t>
                      </a: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(paramétrage après spécifications)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Ajout de paramétrage sur les 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natures des unités logistiques </a:t>
                      </a: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(Ex : COLIS 50x50x40) pour 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gestion poids brut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Calcul automatique et différenciation « Poids Bruts » et « Poids Nets »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Génération d’étiquettes et masques associés en web et nomade + </a:t>
                      </a:r>
                      <a:r>
                        <a:rPr lang="fr-FR" sz="1050" b="0" err="1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bl</a:t>
                      </a: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/</a:t>
                      </a:r>
                      <a:r>
                        <a:rPr lang="fr-FR" sz="1050" b="0" err="1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ba</a:t>
                      </a: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 suivant statut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Gestion des prises photos au statut des étapes du workflow en nomade</a:t>
                      </a:r>
                    </a:p>
                    <a:p>
                      <a:pPr marL="285750" indent="-285750">
                        <a:buClr>
                          <a:srgbClr val="4334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Module expédition en nomade</a:t>
                      </a:r>
                      <a:endParaRPr lang="fr-FR" sz="1050" b="0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28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650,00 €HT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0">
                          <a:solidFill>
                            <a:schemeClr val="tx1"/>
                          </a:solidFill>
                          <a:latin typeface="Outfit Medium" pitchFamily="2" charset="0"/>
                        </a:rPr>
                        <a:t>18 200,00 €HT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179412"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>
                          <a:latin typeface="Outfit Medium" pitchFamily="2" charset="0"/>
                        </a:rPr>
                        <a:t>21 450,00 € HT</a:t>
                      </a:r>
                    </a:p>
                  </a:txBody>
                  <a:tcPr anchor="ctr">
                    <a:solidFill>
                      <a:srgbClr val="4334FF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610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691E3E45-F99C-DDF1-9A19-B90F31B9C6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78730035"/>
              </p:ext>
            </p:extLst>
          </p:nvPr>
        </p:nvGraphicFramePr>
        <p:xfrm>
          <a:off x="618728" y="1689332"/>
          <a:ext cx="10954544" cy="4157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963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1177030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39628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501600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Description</a:t>
                      </a:r>
                    </a:p>
                  </a:txBody>
                  <a:tcPr>
                    <a:solidFill>
                      <a:srgbClr val="433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Quantité</a:t>
                      </a:r>
                    </a:p>
                  </a:txBody>
                  <a:tcPr>
                    <a:solidFill>
                      <a:srgbClr val="433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€ / HT/mois</a:t>
                      </a:r>
                    </a:p>
                  </a:txBody>
                  <a:tcPr>
                    <a:solidFill>
                      <a:srgbClr val="433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Total € / HT/mois</a:t>
                      </a:r>
                    </a:p>
                  </a:txBody>
                  <a:tcPr>
                    <a:solidFill>
                      <a:srgbClr val="433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Hébergement, Support, Maintenance Licence : Wiilog Pro Support Plus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sz="1050" b="0">
                          <a:latin typeface="Outfit Medium" pitchFamily="2" charset="0"/>
                        </a:rPr>
                        <a:t>Instance Wiilog SAAS : </a:t>
                      </a: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Instance de recette (bac à sable)</a:t>
                      </a: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Instance de production </a:t>
                      </a: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Version SAAS appliquée comportant droit d’utilisation / maintenance / hébergement / sauvegarde / maj fonctionnelle</a:t>
                      </a: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Service incluant tous les services mutualisés : monitoring temps réel / entrepôt de données / serveur IoT / serveur Push Google</a:t>
                      </a: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endParaRPr lang="fr-FR" sz="1050">
                        <a:latin typeface="Outfit Medium" pitchFamily="2" charset="0"/>
                      </a:endParaRP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 b="1">
                          <a:latin typeface="Outfit Medium" pitchFamily="2" charset="0"/>
                        </a:rPr>
                        <a:t>1 utilisateur inclus</a:t>
                      </a: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endParaRPr lang="fr-FR" sz="1050">
                        <a:latin typeface="Outfit Medium" pitchFamily="2" charset="0"/>
                      </a:endParaRP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Pro Support sur heures ouvrées 8h-17h30 5/7 avec SLA</a:t>
                      </a: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Support disponible par ticket et/ou téléphone </a:t>
                      </a:r>
                    </a:p>
                    <a:p>
                      <a:pPr marL="285750" indent="-2857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Réponse aux tickets garantie dans les 2h ouvrées, solution de contournement, correctif définitif dans les 8h ouvrées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/>
                        </a:rPr>
                        <a:t>1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450,00 €HT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450,00 €HT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Clr>
                          <a:srgbClr val="FF0064"/>
                        </a:buClr>
                        <a:buFont typeface="Wingdings" pitchFamily="2" charset="2"/>
                        <a:buNone/>
                      </a:pPr>
                      <a:r>
                        <a:rPr lang="fr-FR" sz="1050" b="1">
                          <a:latin typeface="Outfit Medium" pitchFamily="2" charset="0"/>
                        </a:rPr>
                        <a:t>Utilisateur Wiilog SAAS actif Stock – Connection simultanée :</a:t>
                      </a:r>
                    </a:p>
                    <a:p>
                      <a:pPr marL="171450" indent="-1714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Utilisation de tous les modules de traçabilité/stock</a:t>
                      </a:r>
                    </a:p>
                    <a:p>
                      <a:pPr marL="171450" indent="-171450">
                        <a:buClr>
                          <a:srgbClr val="4335FF"/>
                        </a:buClr>
                        <a:buFont typeface="Wingdings" pitchFamily="2" charset="2"/>
                        <a:buChar char="§"/>
                      </a:pPr>
                      <a:r>
                        <a:rPr lang="fr-FR" sz="1050">
                          <a:latin typeface="Outfit Medium" pitchFamily="2" charset="0"/>
                        </a:rPr>
                        <a:t>Comprend tous les aspects techniques liés à une instance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35FF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fr-FR" sz="1050" i="1">
                        <a:latin typeface="Outfit Medium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35FF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fr-FR" sz="1050" i="1">
                          <a:latin typeface="Outfit Medium" pitchFamily="2" charset="0"/>
                        </a:rPr>
                        <a:t>Engagement mensuel en tacite reconduction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 pitchFamily="2" charset="0"/>
                        </a:rPr>
                        <a:t>9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/>
                        </a:rPr>
                        <a:t>34,90 €HT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314,10 €HT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178323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endParaRPr lang="fr-FR">
                        <a:latin typeface="Outfit Medium"/>
                      </a:endParaRPr>
                    </a:p>
                  </a:txBody>
                  <a:tcPr>
                    <a:solidFill>
                      <a:srgbClr val="4335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5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5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>
                          <a:latin typeface="Outfit Medium" pitchFamily="2" charset="0"/>
                        </a:rPr>
                        <a:t>764,10 € HT</a:t>
                      </a:r>
                    </a:p>
                    <a:p>
                      <a:pPr algn="ctr"/>
                      <a:r>
                        <a:rPr lang="fr-FR" sz="1100" b="1">
                          <a:latin typeface="Outfit Medium" pitchFamily="2" charset="0"/>
                        </a:rPr>
                        <a:t>/mois</a:t>
                      </a:r>
                    </a:p>
                  </a:txBody>
                  <a:tcPr anchor="ctr">
                    <a:solidFill>
                      <a:srgbClr val="4335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  <p:sp>
        <p:nvSpPr>
          <p:cNvPr id="4" name="Sous-titre 2">
            <a:extLst>
              <a:ext uri="{FF2B5EF4-FFF2-40B4-BE49-F238E27FC236}">
                <a16:creationId xmlns:a16="http://schemas.microsoft.com/office/drawing/2014/main" id="{C610C947-AB8C-8455-8A6D-2C30B24AB4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Chiffrage du projet - RUN</a:t>
            </a:r>
          </a:p>
        </p:txBody>
      </p:sp>
    </p:spTree>
    <p:extLst>
      <p:ext uri="{BB962C8B-B14F-4D97-AF65-F5344CB8AC3E}">
        <p14:creationId xmlns:p14="http://schemas.microsoft.com/office/powerpoint/2010/main" val="227918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581220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C610C947-AB8C-8455-8A6D-2C30B24AB4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Récapitulatif de facturation</a:t>
            </a:r>
          </a:p>
        </p:txBody>
      </p:sp>
      <p:graphicFrame>
        <p:nvGraphicFramePr>
          <p:cNvPr id="2" name="Tableau 4">
            <a:extLst>
              <a:ext uri="{FF2B5EF4-FFF2-40B4-BE49-F238E27FC236}">
                <a16:creationId xmlns:a16="http://schemas.microsoft.com/office/drawing/2014/main" id="{419373C2-9338-84D3-E6C3-1463C8AAFC6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3359094"/>
              </p:ext>
            </p:extLst>
          </p:nvPr>
        </p:nvGraphicFramePr>
        <p:xfrm>
          <a:off x="618728" y="2214664"/>
          <a:ext cx="10954544" cy="1750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963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1177030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39628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501600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Description</a:t>
                      </a:r>
                    </a:p>
                  </a:txBody>
                  <a:tcPr>
                    <a:solidFill>
                      <a:srgbClr val="150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Quantité</a:t>
                      </a:r>
                    </a:p>
                  </a:txBody>
                  <a:tcPr>
                    <a:solidFill>
                      <a:srgbClr val="150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€ / HT</a:t>
                      </a:r>
                    </a:p>
                  </a:txBody>
                  <a:tcPr>
                    <a:solidFill>
                      <a:srgbClr val="150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Total € HT</a:t>
                      </a:r>
                    </a:p>
                  </a:txBody>
                  <a:tcPr>
                    <a:solidFill>
                      <a:srgbClr val="150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229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Xx – Acompte projet </a:t>
                      </a:r>
                      <a:r>
                        <a:rPr lang="fr-FR" sz="1050" b="0">
                          <a:latin typeface="Outfit Medium" pitchFamily="2" charset="0"/>
                        </a:rPr>
                        <a:t>À la signature du contrat (Mois)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/>
                        </a:rPr>
                        <a:t>30%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283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Xx – Signature des spécifications techniques  </a:t>
                      </a:r>
                      <a:r>
                        <a:rPr lang="fr-FR" sz="1050" b="0">
                          <a:latin typeface="Outfit Medium" pitchFamily="2" charset="0"/>
                        </a:rPr>
                        <a:t>(Mois)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/>
                        </a:rPr>
                        <a:t>30%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178323"/>
                  </a:ext>
                </a:extLst>
              </a:tr>
              <a:tr h="235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Xx – Mise en recette </a:t>
                      </a:r>
                      <a:r>
                        <a:rPr lang="fr-FR" sz="1050" b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(</a:t>
                      </a:r>
                      <a:r>
                        <a:rPr lang="fr-FR" sz="1050" b="0">
                          <a:latin typeface="Outfit Medium" pitchFamily="2" charset="0"/>
                        </a:rPr>
                        <a:t>Mois)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/>
                        </a:rPr>
                        <a:t>30%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499657"/>
                  </a:ext>
                </a:extLst>
              </a:tr>
              <a:tr h="235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Xx – Livraison </a:t>
                      </a:r>
                      <a:r>
                        <a:rPr lang="fr-FR" sz="1050" b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(</a:t>
                      </a:r>
                      <a:r>
                        <a:rPr lang="fr-FR" sz="1050" b="0">
                          <a:latin typeface="Outfit Medium" pitchFamily="2" charset="0"/>
                        </a:rPr>
                        <a:t>Mois)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/>
                        </a:rPr>
                        <a:t>10%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73742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endParaRPr lang="fr-FR">
                        <a:latin typeface="Outfit Medium"/>
                      </a:endParaRPr>
                    </a:p>
                  </a:txBody>
                  <a:tcPr>
                    <a:solidFill>
                      <a:srgbClr val="150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150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150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150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EC118372-15AA-A569-A854-BAC0525BEA1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3468637"/>
              </p:ext>
            </p:extLst>
          </p:nvPr>
        </p:nvGraphicFramePr>
        <p:xfrm>
          <a:off x="618728" y="4341608"/>
          <a:ext cx="10954544" cy="122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9634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1177030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  <a:gridCol w="1396280">
                  <a:extLst>
                    <a:ext uri="{9D8B030D-6E8A-4147-A177-3AD203B41FA5}">
                      <a16:colId xmlns:a16="http://schemas.microsoft.com/office/drawing/2014/main" val="3930815751"/>
                    </a:ext>
                  </a:extLst>
                </a:gridCol>
                <a:gridCol w="1501600">
                  <a:extLst>
                    <a:ext uri="{9D8B030D-6E8A-4147-A177-3AD203B41FA5}">
                      <a16:colId xmlns:a16="http://schemas.microsoft.com/office/drawing/2014/main" val="100140135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Description</a:t>
                      </a:r>
                    </a:p>
                  </a:txBody>
                  <a:tcPr>
                    <a:solidFill>
                      <a:srgbClr val="150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Quantité</a:t>
                      </a:r>
                    </a:p>
                  </a:txBody>
                  <a:tcPr>
                    <a:solidFill>
                      <a:srgbClr val="150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€ / HT</a:t>
                      </a:r>
                    </a:p>
                  </a:txBody>
                  <a:tcPr>
                    <a:solidFill>
                      <a:srgbClr val="150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/>
                        </a:rPr>
                        <a:t>Total € HT</a:t>
                      </a:r>
                    </a:p>
                  </a:txBody>
                  <a:tcPr>
                    <a:solidFill>
                      <a:srgbClr val="150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2561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>
                          <a:solidFill>
                            <a:srgbClr val="9216FF"/>
                          </a:solidFill>
                          <a:latin typeface="Outfit Medium" pitchFamily="2" charset="0"/>
                        </a:rPr>
                        <a:t>Matériel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 </a:t>
                      </a:r>
                      <a:r>
                        <a:rPr lang="fr-FR" sz="1050" b="0">
                          <a:latin typeface="Outfit Medium" pitchFamily="2" charset="0"/>
                        </a:rPr>
                        <a:t>À la commande – Acompte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/>
                        </a:rPr>
                        <a:t>30%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2561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>
                          <a:solidFill>
                            <a:srgbClr val="9216FF"/>
                          </a:solidFill>
                          <a:latin typeface="Outfit Medium" pitchFamily="2" charset="0"/>
                        </a:rPr>
                        <a:t>Matériel</a:t>
                      </a:r>
                      <a:r>
                        <a:rPr lang="fr-FR" sz="1050" b="1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 </a:t>
                      </a:r>
                      <a:r>
                        <a:rPr lang="fr-FR" sz="1050" b="0">
                          <a:latin typeface="Outfit Medium" pitchFamily="2" charset="0"/>
                        </a:rPr>
                        <a:t>À la livraison – Solde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050">
                          <a:latin typeface="Outfit Medium"/>
                        </a:rPr>
                        <a:t>70%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latin typeface="Outfit Medium" pitchFamily="2" charset="0"/>
                        </a:rPr>
                        <a:t>€HT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453052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endParaRPr lang="fr-FR">
                        <a:latin typeface="Outfit Medium"/>
                      </a:endParaRPr>
                    </a:p>
                  </a:txBody>
                  <a:tcPr>
                    <a:solidFill>
                      <a:srgbClr val="150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150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150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>
                          <a:latin typeface="Outfit Medium" pitchFamily="2" charset="0"/>
                        </a:rPr>
                        <a:t>€ HT</a:t>
                      </a:r>
                    </a:p>
                  </a:txBody>
                  <a:tcPr anchor="ctr">
                    <a:solidFill>
                      <a:srgbClr val="150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5094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140EF6-47AD-84C8-8F84-0EAF7D574487}"/>
              </a:ext>
            </a:extLst>
          </p:cNvPr>
          <p:cNvSpPr/>
          <p:nvPr userDrawn="1"/>
        </p:nvSpPr>
        <p:spPr>
          <a:xfrm>
            <a:off x="0" y="-47625"/>
            <a:ext cx="12192000" cy="3862994"/>
          </a:xfrm>
          <a:prstGeom prst="rect">
            <a:avLst/>
          </a:prstGeom>
          <a:gradFill flip="none" rotWithShape="1">
            <a:gsLst>
              <a:gs pos="0">
                <a:srgbClr val="9512FF"/>
              </a:gs>
              <a:gs pos="100000">
                <a:srgbClr val="00DEA8"/>
              </a:gs>
              <a:gs pos="100000">
                <a:srgbClr val="00DE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C1C587-62C0-2A8F-7DF4-E53E5709AF99}"/>
              </a:ext>
            </a:extLst>
          </p:cNvPr>
          <p:cNvSpPr/>
          <p:nvPr userDrawn="1"/>
        </p:nvSpPr>
        <p:spPr>
          <a:xfrm>
            <a:off x="10248900" y="2967971"/>
            <a:ext cx="3009900" cy="1394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6874F9-94D8-2FCF-A92C-CA535B6A0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7845">
            <a:off x="-1087529" y="1318775"/>
            <a:ext cx="13859626" cy="3694889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07E1BCBF-52D3-EA6C-8216-9D1B72A74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2153" y="56299"/>
            <a:ext cx="4878857" cy="794997"/>
          </a:xfrm>
          <a:prstGeom prst="rect">
            <a:avLst/>
          </a:prstGeom>
        </p:spPr>
        <p:txBody>
          <a:bodyPr vert="horz" wrap="square" lIns="0" tIns="171739" rIns="0" bIns="0" rtlCol="0" anchor="t">
            <a:spAutoFit/>
          </a:bodyPr>
          <a:lstStyle>
            <a:lvl1pPr>
              <a:defRPr>
                <a:latin typeface="Outfit" pitchFamily="2" charset="0"/>
              </a:defRPr>
            </a:lvl1pPr>
          </a:lstStyle>
          <a:p>
            <a:pPr marL="7701">
              <a:spcBef>
                <a:spcPts val="1352"/>
              </a:spcBef>
            </a:pPr>
            <a:r>
              <a:rPr lang="fr-FR" sz="3002">
                <a:solidFill>
                  <a:schemeClr val="bg1"/>
                </a:solidFill>
              </a:rPr>
              <a:t>Nos clients</a:t>
            </a:r>
            <a:br>
              <a:rPr lang="fr-FR" sz="3002" spc="-30">
                <a:solidFill>
                  <a:schemeClr val="bg1"/>
                </a:solidFill>
              </a:rPr>
            </a:br>
            <a:r>
              <a:rPr lang="fr-FR" sz="1486" b="0" spc="-6">
                <a:solidFill>
                  <a:schemeClr val="bg1"/>
                </a:solidFill>
                <a:latin typeface="Outfit-Medium"/>
              </a:rPr>
              <a:t>Nous travaillons déjà ensemble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59F3A93-3F38-4FF5-7BE0-12E175C26071}"/>
              </a:ext>
            </a:extLst>
          </p:cNvPr>
          <p:cNvSpPr/>
          <p:nvPr userDrawn="1"/>
        </p:nvSpPr>
        <p:spPr>
          <a:xfrm>
            <a:off x="426" y="511139"/>
            <a:ext cx="1425124" cy="0"/>
          </a:xfrm>
          <a:custGeom>
            <a:avLst/>
            <a:gdLst/>
            <a:ahLst/>
            <a:cxnLst/>
            <a:rect l="l" t="t" r="r" b="b"/>
            <a:pathLst>
              <a:path w="2350135">
                <a:moveTo>
                  <a:pt x="2349802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00DDA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AC7763-5DAB-D54A-4D45-239D92FD3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14" y="3145932"/>
            <a:ext cx="1375228" cy="566136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6BA404C-1E57-5FF5-E565-D459C0E9C2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44" y="5353160"/>
            <a:ext cx="2044700" cy="5929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531674B-4228-0220-D58B-2CBC3654D6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145" y="4083646"/>
            <a:ext cx="1629937" cy="9601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CBA3B8E-D778-7C0A-FF2A-F90106914F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39" y="2967971"/>
            <a:ext cx="1018139" cy="794997"/>
          </a:xfrm>
          <a:prstGeom prst="rect">
            <a:avLst/>
          </a:prstGeom>
        </p:spPr>
      </p:pic>
      <p:pic>
        <p:nvPicPr>
          <p:cNvPr id="12" name="Image 11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4230DEB7-476F-DD33-653A-7FF0CC339B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78" y="4318161"/>
            <a:ext cx="1370656" cy="560102"/>
          </a:xfrm>
          <a:prstGeom prst="rect">
            <a:avLst/>
          </a:prstGeom>
        </p:spPr>
      </p:pic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3D309AD-ADC8-F7D3-D5F3-B7D9D8809D4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58" y="4280979"/>
            <a:ext cx="1853738" cy="690281"/>
          </a:xfrm>
          <a:prstGeom prst="rect">
            <a:avLst/>
          </a:prstGeom>
        </p:spPr>
      </p:pic>
      <p:pic>
        <p:nvPicPr>
          <p:cNvPr id="14" name="Image 13" descr="Une image contenant texte, clipart, signe&#10;&#10;Description générée automatiquement">
            <a:extLst>
              <a:ext uri="{FF2B5EF4-FFF2-40B4-BE49-F238E27FC236}">
                <a16:creationId xmlns:a16="http://schemas.microsoft.com/office/drawing/2014/main" id="{E7D81ADF-C6AF-035A-1AB8-F63F8FF773C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3" y="3302355"/>
            <a:ext cx="2141711" cy="4586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33BDEB-FE5C-978D-C7C6-4BC273CAA9E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14" y="4104277"/>
            <a:ext cx="1129790" cy="91889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642CE2E-9DE6-F778-41BA-27E1887E8F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32" y="4234140"/>
            <a:ext cx="1433003" cy="6302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9BC36B-4FFE-5969-11D7-83DAD1425E0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913" y="5119125"/>
            <a:ext cx="1086219" cy="108621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8F698AE-4285-C9D0-EFE7-E3EB2DD9A8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99" y="5106533"/>
            <a:ext cx="1489203" cy="10862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CFA2B59-4E89-0967-9457-421143277A2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28" y="5358083"/>
            <a:ext cx="1979526" cy="634697"/>
          </a:xfrm>
          <a:prstGeom prst="rect">
            <a:avLst/>
          </a:prstGeom>
        </p:spPr>
      </p:pic>
      <p:sp>
        <p:nvSpPr>
          <p:cNvPr id="20" name="object 11">
            <a:extLst>
              <a:ext uri="{FF2B5EF4-FFF2-40B4-BE49-F238E27FC236}">
                <a16:creationId xmlns:a16="http://schemas.microsoft.com/office/drawing/2014/main" id="{E9C77ABC-784F-96C3-7B82-9B861B40E832}"/>
              </a:ext>
            </a:extLst>
          </p:cNvPr>
          <p:cNvSpPr txBox="1"/>
          <p:nvPr userDrawn="1"/>
        </p:nvSpPr>
        <p:spPr>
          <a:xfrm>
            <a:off x="1592483" y="1323089"/>
            <a:ext cx="5840459" cy="1225421"/>
          </a:xfrm>
          <a:prstGeom prst="rect">
            <a:avLst/>
          </a:prstGeom>
        </p:spPr>
        <p:txBody>
          <a:bodyPr vert="horz" wrap="square" lIns="0" tIns="116290" rIns="0" bIns="0" rtlCol="0">
            <a:spAutoFit/>
          </a:bodyPr>
          <a:lstStyle/>
          <a:p>
            <a:pPr marL="7701">
              <a:spcBef>
                <a:spcPts val="916"/>
              </a:spcBef>
            </a:pPr>
            <a:r>
              <a:rPr lang="fr-FR" sz="3600" b="1">
                <a:solidFill>
                  <a:schemeClr val="bg1"/>
                </a:solidFill>
                <a:latin typeface="Outfit-SemiBold"/>
                <a:cs typeface="Outfit-SemiBold"/>
              </a:rPr>
              <a:t>Ils nous font confiance, pourquoi pas vous ?</a:t>
            </a:r>
            <a:endParaRPr sz="3600">
              <a:solidFill>
                <a:schemeClr val="bg1"/>
              </a:solidFill>
              <a:latin typeface="Outfit-SemiBold"/>
              <a:cs typeface="Outfit-SemiBold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082C287-7A4C-E718-2AD7-8C8972E96F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920" y="3017595"/>
            <a:ext cx="1495425" cy="91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outhwest - The Cotton Company">
            <a:extLst>
              <a:ext uri="{FF2B5EF4-FFF2-40B4-BE49-F238E27FC236}">
                <a16:creationId xmlns:a16="http://schemas.microsoft.com/office/drawing/2014/main" id="{FEA32180-A5A5-4F6F-1C92-754F40551B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29" y="223525"/>
            <a:ext cx="1399684" cy="70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324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63D0B0-CF72-2CFA-8A96-471ED5B61F9C}"/>
              </a:ext>
            </a:extLst>
          </p:cNvPr>
          <p:cNvSpPr/>
          <p:nvPr userDrawn="1"/>
        </p:nvSpPr>
        <p:spPr>
          <a:xfrm>
            <a:off x="0" y="-47626"/>
            <a:ext cx="12192000" cy="6905626"/>
          </a:xfrm>
          <a:prstGeom prst="rect">
            <a:avLst/>
          </a:prstGeom>
          <a:gradFill flip="none" rotWithShape="1">
            <a:gsLst>
              <a:gs pos="0">
                <a:srgbClr val="9512FF"/>
              </a:gs>
              <a:gs pos="100000">
                <a:srgbClr val="00DEA8"/>
              </a:gs>
              <a:gs pos="100000">
                <a:srgbClr val="00DE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6C4181-C28D-BD1E-A716-E64C568C21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1220"/>
            <a:ext cx="12192000" cy="302678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9C8C4C-B9B9-AC8B-5482-4FDB0411A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99" y="5011838"/>
            <a:ext cx="3914345" cy="1742671"/>
          </a:xfrm>
          <a:prstGeom prst="rect">
            <a:avLst/>
          </a:prstGeom>
        </p:spPr>
      </p:pic>
      <p:pic>
        <p:nvPicPr>
          <p:cNvPr id="5" name="Image 4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BA82541A-AEC1-E0DC-BBE9-204C6BBE2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21" y="825006"/>
            <a:ext cx="3267919" cy="3633400"/>
          </a:xfrm>
          <a:prstGeom prst="rect">
            <a:avLst/>
          </a:prstGeom>
        </p:spPr>
      </p:pic>
      <p:pic>
        <p:nvPicPr>
          <p:cNvPr id="6" name="Image 5" descr="Une image contenant personne, homme, intérieur&#10;&#10;Description générée automatiquement">
            <a:extLst>
              <a:ext uri="{FF2B5EF4-FFF2-40B4-BE49-F238E27FC236}">
                <a16:creationId xmlns:a16="http://schemas.microsoft.com/office/drawing/2014/main" id="{F2EA80FF-C2B5-0794-0E98-1E98245883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89" y="1158213"/>
            <a:ext cx="1111021" cy="111102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D32287E-EAD8-B783-02FB-A8908737E442}"/>
              </a:ext>
            </a:extLst>
          </p:cNvPr>
          <p:cNvSpPr txBox="1"/>
          <p:nvPr userDrawn="1"/>
        </p:nvSpPr>
        <p:spPr>
          <a:xfrm>
            <a:off x="4459740" y="2581130"/>
            <a:ext cx="2906757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400" b="1">
                <a:latin typeface="Outfit Medium" pitchFamily="2" charset="0"/>
              </a:rPr>
              <a:t>Ludovic GERALDES</a:t>
            </a:r>
            <a:br>
              <a:rPr lang="fr-FR" sz="1400">
                <a:latin typeface="Outfit Medium" pitchFamily="2" charset="0"/>
              </a:rPr>
            </a:br>
            <a:r>
              <a:rPr lang="fr-FR" sz="1400">
                <a:latin typeface="Outfit" pitchFamily="2" charset="0"/>
              </a:rPr>
              <a:t>Account Manager</a:t>
            </a:r>
          </a:p>
          <a:p>
            <a:pPr algn="ctr">
              <a:spcAft>
                <a:spcPts val="600"/>
              </a:spcAft>
            </a:pPr>
            <a:r>
              <a:rPr lang="fr-FR" sz="1400">
                <a:latin typeface="Outfit Medium" pitchFamily="2" charset="0"/>
                <a:hlinkClick r:id="rId6"/>
              </a:rPr>
              <a:t>ludovic.geraldes@wiilog.fr</a:t>
            </a:r>
            <a:endParaRPr lang="fr-FR" sz="1400">
              <a:latin typeface="Outfit Medium" pitchFamily="2" charset="0"/>
            </a:endParaRPr>
          </a:p>
          <a:p>
            <a:pPr algn="ctr">
              <a:spcAft>
                <a:spcPts val="600"/>
              </a:spcAft>
            </a:pPr>
            <a:endParaRPr lang="fr-FR" sz="1400">
              <a:latin typeface="Outfit Medium" pitchFamily="2" charset="0"/>
            </a:endParaRPr>
          </a:p>
          <a:p>
            <a:pPr algn="ctr">
              <a:spcAft>
                <a:spcPts val="600"/>
              </a:spcAft>
            </a:pPr>
            <a:endParaRPr lang="fr-FR" sz="1400">
              <a:latin typeface="Outfi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18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63D0B0-CF72-2CFA-8A96-471ED5B61F9C}"/>
              </a:ext>
            </a:extLst>
          </p:cNvPr>
          <p:cNvSpPr/>
          <p:nvPr userDrawn="1"/>
        </p:nvSpPr>
        <p:spPr>
          <a:xfrm>
            <a:off x="0" y="-47626"/>
            <a:ext cx="12192000" cy="6905626"/>
          </a:xfrm>
          <a:prstGeom prst="rect">
            <a:avLst/>
          </a:prstGeom>
          <a:gradFill flip="none" rotWithShape="1">
            <a:gsLst>
              <a:gs pos="0">
                <a:srgbClr val="9512FF"/>
              </a:gs>
              <a:gs pos="100000">
                <a:srgbClr val="00DEA8"/>
              </a:gs>
              <a:gs pos="100000">
                <a:srgbClr val="00DE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6C4181-C28D-BD1E-A716-E64C568C21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1220"/>
            <a:ext cx="12192000" cy="302678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9C8C4C-B9B9-AC8B-5482-4FDB0411A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99" y="5011838"/>
            <a:ext cx="3914345" cy="1742671"/>
          </a:xfrm>
          <a:prstGeom prst="rect">
            <a:avLst/>
          </a:prstGeom>
        </p:spPr>
      </p:pic>
      <p:pic>
        <p:nvPicPr>
          <p:cNvPr id="5" name="Image 4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BA82541A-AEC1-E0DC-BBE9-204C6BBE2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21" y="825006"/>
            <a:ext cx="3267919" cy="36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EA80FF-C2B5-0794-0E98-1E98245883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372627" y="1077256"/>
            <a:ext cx="1446746" cy="12400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D32287E-EAD8-B783-02FB-A8908737E442}"/>
              </a:ext>
            </a:extLst>
          </p:cNvPr>
          <p:cNvSpPr txBox="1"/>
          <p:nvPr userDrawn="1"/>
        </p:nvSpPr>
        <p:spPr>
          <a:xfrm>
            <a:off x="4459740" y="2581130"/>
            <a:ext cx="2906757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400" b="1">
                <a:latin typeface="Outfit Medium" pitchFamily="2" charset="0"/>
              </a:rPr>
              <a:t>Max RIBAUDO</a:t>
            </a:r>
            <a:br>
              <a:rPr lang="fr-FR" sz="1400">
                <a:latin typeface="Outfit Medium" pitchFamily="2" charset="0"/>
              </a:rPr>
            </a:br>
            <a:r>
              <a:rPr lang="fr-FR" sz="1400">
                <a:latin typeface="Outfit" pitchFamily="2" charset="0"/>
              </a:rPr>
              <a:t>Sales Developer</a:t>
            </a:r>
          </a:p>
          <a:p>
            <a:pPr algn="ctr">
              <a:spcAft>
                <a:spcPts val="600"/>
              </a:spcAft>
            </a:pPr>
            <a:r>
              <a:rPr lang="fr-FR" sz="1400">
                <a:latin typeface="Outfit Medium" pitchFamily="2" charset="0"/>
                <a:hlinkClick r:id="rId7"/>
              </a:rPr>
              <a:t>Max.ribaudo@wiilog.fr</a:t>
            </a:r>
            <a:endParaRPr lang="fr-FR" sz="1400">
              <a:latin typeface="Outfit Medium" pitchFamily="2" charset="0"/>
            </a:endParaRPr>
          </a:p>
          <a:p>
            <a:pPr algn="ctr">
              <a:spcAft>
                <a:spcPts val="600"/>
              </a:spcAft>
            </a:pPr>
            <a:endParaRPr lang="fr-FR" sz="1400">
              <a:latin typeface="Outfit Medium" pitchFamily="2" charset="0"/>
            </a:endParaRPr>
          </a:p>
          <a:p>
            <a:pPr algn="ctr">
              <a:spcAft>
                <a:spcPts val="600"/>
              </a:spcAft>
            </a:pPr>
            <a:endParaRPr lang="fr-FR" sz="1400">
              <a:latin typeface="Outfi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39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63D0B0-CF72-2CFA-8A96-471ED5B61F9C}"/>
              </a:ext>
            </a:extLst>
          </p:cNvPr>
          <p:cNvSpPr/>
          <p:nvPr userDrawn="1"/>
        </p:nvSpPr>
        <p:spPr>
          <a:xfrm>
            <a:off x="0" y="-47626"/>
            <a:ext cx="12192000" cy="6905626"/>
          </a:xfrm>
          <a:prstGeom prst="rect">
            <a:avLst/>
          </a:prstGeom>
          <a:gradFill flip="none" rotWithShape="1">
            <a:gsLst>
              <a:gs pos="0">
                <a:srgbClr val="9512FF"/>
              </a:gs>
              <a:gs pos="100000">
                <a:srgbClr val="00DEA8"/>
              </a:gs>
              <a:gs pos="100000">
                <a:srgbClr val="00DE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6C4181-C28D-BD1E-A716-E64C568C21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1220"/>
            <a:ext cx="12192000" cy="302678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9C8C4C-B9B9-AC8B-5482-4FDB0411A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99" y="5011838"/>
            <a:ext cx="3914345" cy="1742671"/>
          </a:xfrm>
          <a:prstGeom prst="rect">
            <a:avLst/>
          </a:prstGeom>
        </p:spPr>
      </p:pic>
      <p:pic>
        <p:nvPicPr>
          <p:cNvPr id="5" name="Image 4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BA82541A-AEC1-E0DC-BBE9-204C6BBE2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21" y="825006"/>
            <a:ext cx="3267919" cy="36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EA80FF-C2B5-0794-0E98-1E98245883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372628" y="1077256"/>
            <a:ext cx="1446744" cy="12400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D32287E-EAD8-B783-02FB-A8908737E442}"/>
              </a:ext>
            </a:extLst>
          </p:cNvPr>
          <p:cNvSpPr txBox="1"/>
          <p:nvPr userDrawn="1"/>
        </p:nvSpPr>
        <p:spPr>
          <a:xfrm>
            <a:off x="4459740" y="2581130"/>
            <a:ext cx="2906757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400" b="1">
                <a:latin typeface="Outfit Medium" pitchFamily="2" charset="0"/>
              </a:rPr>
              <a:t>Camille BARRERE</a:t>
            </a:r>
            <a:br>
              <a:rPr lang="fr-FR" sz="1400">
                <a:latin typeface="Outfit Medium" pitchFamily="2" charset="0"/>
              </a:rPr>
            </a:br>
            <a:r>
              <a:rPr lang="fr-FR" sz="1400">
                <a:latin typeface="Outfit" pitchFamily="2" charset="0"/>
              </a:rPr>
              <a:t>Sales Developer</a:t>
            </a:r>
          </a:p>
          <a:p>
            <a:pPr algn="ctr">
              <a:spcAft>
                <a:spcPts val="600"/>
              </a:spcAft>
            </a:pPr>
            <a:r>
              <a:rPr lang="fr-FR" sz="1400">
                <a:latin typeface="Outfit Medium" pitchFamily="2" charset="0"/>
                <a:hlinkClick r:id="rId7"/>
              </a:rPr>
              <a:t>Camille.barrere@wiilog.fr</a:t>
            </a:r>
            <a:endParaRPr lang="fr-FR" sz="1400">
              <a:latin typeface="Outfit Medium" pitchFamily="2" charset="0"/>
            </a:endParaRPr>
          </a:p>
          <a:p>
            <a:pPr algn="ctr">
              <a:spcAft>
                <a:spcPts val="600"/>
              </a:spcAft>
            </a:pPr>
            <a:endParaRPr lang="fr-FR" sz="1400">
              <a:latin typeface="Outfit Medium" pitchFamily="2" charset="0"/>
            </a:endParaRPr>
          </a:p>
          <a:p>
            <a:pPr algn="ctr">
              <a:spcAft>
                <a:spcPts val="600"/>
              </a:spcAft>
            </a:pPr>
            <a:endParaRPr lang="fr-FR" sz="1400">
              <a:latin typeface="Outfi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8030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AC188C06-A92B-4925-5A19-2D92A2BEB67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1129671"/>
              </p:ext>
            </p:extLst>
          </p:nvPr>
        </p:nvGraphicFramePr>
        <p:xfrm>
          <a:off x="574158" y="1501896"/>
          <a:ext cx="7869452" cy="229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2093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2287359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Catégorie d’incident ou demande</a:t>
                      </a:r>
                    </a:p>
                  </a:txBody>
                  <a:tcPr>
                    <a:solidFill>
                      <a:srgbClr val="4334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Délai de prise en compte</a:t>
                      </a:r>
                    </a:p>
                  </a:txBody>
                  <a:tcPr>
                    <a:solidFill>
                      <a:srgbClr val="433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 i="0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Critique : </a:t>
                      </a: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L’application entière n’est plus opérationnelle. Impact sur la productivité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Inférieur ou égale à 30 minutes.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 i="0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Majeur : </a:t>
                      </a: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Une fonctionnalité précise de l’application n’est plus opérationnelle. Impact sur la productivité.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Inférieur ou égale à 1 heure.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178323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 i="0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Mineur : </a:t>
                      </a: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Une fonctionnalité précise de l’application n’est plus opérationnelle. Pas d’impact sur la productivité.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Inférieur ou égale à 8h.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17565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b="1" i="0">
                          <a:solidFill>
                            <a:srgbClr val="4334FF"/>
                          </a:solidFill>
                          <a:latin typeface="Outfit Medium" pitchFamily="2" charset="0"/>
                        </a:rPr>
                        <a:t>Évolution : </a:t>
                      </a: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Une fonctionnalité précise ne convient pas aux équipes opérationnelles dans l’utilisation. Elle pourra faire l’objet d’un chiffrage complémentaire.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Inférieur ou égale à 24 heures ouvrées.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39672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137937D-7AFE-46E4-3044-F8DD0DC8610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4607025"/>
              </p:ext>
            </p:extLst>
          </p:nvPr>
        </p:nvGraphicFramePr>
        <p:xfrm>
          <a:off x="574158" y="4055884"/>
          <a:ext cx="7869452" cy="2100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609">
                  <a:extLst>
                    <a:ext uri="{9D8B030D-6E8A-4147-A177-3AD203B41FA5}">
                      <a16:colId xmlns:a16="http://schemas.microsoft.com/office/drawing/2014/main" val="488458588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2906062362"/>
                    </a:ext>
                  </a:extLst>
                </a:gridCol>
                <a:gridCol w="2723294">
                  <a:extLst>
                    <a:ext uri="{9D8B030D-6E8A-4147-A177-3AD203B41FA5}">
                      <a16:colId xmlns:a16="http://schemas.microsoft.com/office/drawing/2014/main" val="182707469"/>
                    </a:ext>
                  </a:extLst>
                </a:gridCol>
              </a:tblGrid>
              <a:tr h="347045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Catégorie d’incident ou demande</a:t>
                      </a:r>
                    </a:p>
                  </a:txBody>
                  <a:tcPr>
                    <a:solidFill>
                      <a:srgbClr val="4334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Solution de contournement</a:t>
                      </a:r>
                    </a:p>
                  </a:txBody>
                  <a:tcPr>
                    <a:solidFill>
                      <a:srgbClr val="4334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latin typeface="Outfit SemiBold" pitchFamily="2" charset="0"/>
                        </a:rPr>
                        <a:t>Solution de résolution définitive</a:t>
                      </a:r>
                    </a:p>
                  </a:txBody>
                  <a:tcPr>
                    <a:solidFill>
                      <a:srgbClr val="433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1874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Critique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3 heures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2 jours ouvrés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49587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Majeur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8 heures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2 jours ouvrés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178323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Mineur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1 semaine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2 semaines ouvrées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17565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Évolution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-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050" i="0">
                          <a:solidFill>
                            <a:srgbClr val="150F33"/>
                          </a:solidFill>
                          <a:latin typeface="Outfit Medium" pitchFamily="2" charset="0"/>
                        </a:rPr>
                        <a:t>2 semaines ouvrées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39672"/>
                  </a:ext>
                </a:extLst>
              </a:tr>
              <a:tr h="347045"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Outfit Medium" pitchFamily="2" charset="0"/>
                      </a:endParaRPr>
                    </a:p>
                  </a:txBody>
                  <a:tcPr>
                    <a:solidFill>
                      <a:srgbClr val="4334FF">
                        <a:alpha val="4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87772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1CA5D2CC-493F-ACAF-98D6-8FC2D90FB008}"/>
              </a:ext>
            </a:extLst>
          </p:cNvPr>
          <p:cNvSpPr txBox="1"/>
          <p:nvPr userDrawn="1"/>
        </p:nvSpPr>
        <p:spPr>
          <a:xfrm>
            <a:off x="8654902" y="1501896"/>
            <a:ext cx="3149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u="sng">
                <a:solidFill>
                  <a:srgbClr val="4334FF"/>
                </a:solidFill>
                <a:latin typeface="Outfit" pitchFamily="2" charset="0"/>
              </a:rPr>
              <a:t>Indisponibilité planifiée : </a:t>
            </a:r>
          </a:p>
          <a:p>
            <a:pPr marL="171450" indent="-171450">
              <a:buClr>
                <a:srgbClr val="4334FF"/>
              </a:buClr>
              <a:buFont typeface="Wingdings" pitchFamily="2" charset="2"/>
              <a:buChar char="§"/>
            </a:pPr>
            <a:r>
              <a:rPr lang="fr-FR" sz="1000">
                <a:latin typeface="Outfit" pitchFamily="2" charset="0"/>
              </a:rPr>
              <a:t>La durée d’indisponibilité planifiée cumulée pour maintenance technique n’excèdera pas 2 heures par mois, sauf demande exceptionnelle pour mise à jour de l’application. </a:t>
            </a:r>
          </a:p>
          <a:p>
            <a:pPr marL="171450" indent="-171450">
              <a:buClr>
                <a:srgbClr val="4334FF"/>
              </a:buClr>
              <a:buFont typeface="Wingdings" pitchFamily="2" charset="2"/>
              <a:buChar char="§"/>
            </a:pPr>
            <a:r>
              <a:rPr lang="fr-FR" sz="1000">
                <a:latin typeface="Outfit" pitchFamily="2" charset="0"/>
              </a:rPr>
              <a:t>Les arrêts pour sauvegardes nécessitant un arrêt de la production sont planifiés en dehors des heures de fonctionnement normales.</a:t>
            </a:r>
          </a:p>
          <a:p>
            <a:pPr marL="171450" indent="-171450">
              <a:buClr>
                <a:srgbClr val="4334FF"/>
              </a:buClr>
              <a:buFont typeface="Wingdings" pitchFamily="2" charset="2"/>
              <a:buChar char="§"/>
            </a:pPr>
            <a:r>
              <a:rPr lang="fr-FR" sz="1000">
                <a:latin typeface="Outfit" pitchFamily="2" charset="0"/>
              </a:rPr>
              <a:t>Les arrêts pour livraisons des versions sont prévus un jour ouvré à planifié</a:t>
            </a:r>
          </a:p>
          <a:p>
            <a:pPr marL="171450" indent="-171450">
              <a:buClr>
                <a:srgbClr val="4334FF"/>
              </a:buClr>
              <a:buFont typeface="Wingdings" pitchFamily="2" charset="2"/>
              <a:buChar char="§"/>
            </a:pPr>
            <a:r>
              <a:rPr lang="fr-FR" sz="1000">
                <a:latin typeface="Outfit" pitchFamily="2" charset="0"/>
              </a:rPr>
              <a:t>Des arrêts planifiés exceptionnels pourront avoir lieu en semaine ou le week-end avec une communication pour validation 15 jours avant l’arrêt.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966D8B7-660D-C122-C3E0-3EB535DDE93F}"/>
              </a:ext>
            </a:extLst>
          </p:cNvPr>
          <p:cNvSpPr txBox="1"/>
          <p:nvPr userDrawn="1"/>
        </p:nvSpPr>
        <p:spPr>
          <a:xfrm>
            <a:off x="8654902" y="3904377"/>
            <a:ext cx="32441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u="sng">
                <a:solidFill>
                  <a:srgbClr val="4334FF"/>
                </a:solidFill>
                <a:latin typeface="Outfit" pitchFamily="2" charset="0"/>
              </a:rPr>
              <a:t>Indisponibilité non planifiée : </a:t>
            </a:r>
          </a:p>
          <a:p>
            <a:pPr marL="171450" indent="-171450">
              <a:buClr>
                <a:srgbClr val="4334FF"/>
              </a:buClr>
              <a:buFont typeface="Wingdings" pitchFamily="2" charset="2"/>
              <a:buChar char="§"/>
            </a:pPr>
            <a:r>
              <a:rPr lang="fr-FR" sz="1000">
                <a:latin typeface="Outfit" pitchFamily="2" charset="0"/>
              </a:rPr>
              <a:t>La durée d’une indisponibilité non planifiée du service ne doit pas excéder 2 heures.</a:t>
            </a:r>
          </a:p>
          <a:p>
            <a:pPr marL="171450" indent="-171450">
              <a:buClr>
                <a:srgbClr val="4334FF"/>
              </a:buClr>
              <a:buFont typeface="Wingdings" pitchFamily="2" charset="2"/>
              <a:buChar char="§"/>
            </a:pPr>
            <a:r>
              <a:rPr lang="fr-FR" sz="1000">
                <a:latin typeface="Outfit" pitchFamily="2" charset="0"/>
              </a:rPr>
              <a:t>La durée d’indisponibilité non planifiée du service ne doit pas cumuler plus de 6 heures par mois. 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CFD1ACB-5781-509E-0A1A-CAFDD3AE9C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Contrat MCO – Délai de résolution des incidents</a:t>
            </a:r>
          </a:p>
        </p:txBody>
      </p:sp>
    </p:spTree>
    <p:extLst>
      <p:ext uri="{BB962C8B-B14F-4D97-AF65-F5344CB8AC3E}">
        <p14:creationId xmlns:p14="http://schemas.microsoft.com/office/powerpoint/2010/main" val="38125672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14C42B-B377-2033-ECCC-D2169F3ABFD2}"/>
              </a:ext>
            </a:extLst>
          </p:cNvPr>
          <p:cNvSpPr/>
          <p:nvPr userDrawn="1"/>
        </p:nvSpPr>
        <p:spPr>
          <a:xfrm>
            <a:off x="0" y="-47626"/>
            <a:ext cx="12192000" cy="6905626"/>
          </a:xfrm>
          <a:prstGeom prst="rect">
            <a:avLst/>
          </a:prstGeom>
          <a:gradFill flip="none" rotWithShape="1">
            <a:gsLst>
              <a:gs pos="0">
                <a:srgbClr val="9512FF"/>
              </a:gs>
              <a:gs pos="100000">
                <a:srgbClr val="00DEA8"/>
              </a:gs>
              <a:gs pos="100000">
                <a:srgbClr val="00DEA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7B4869-DFFA-AE6E-9051-AF5382B7F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7845">
            <a:off x="-4605795" y="-961282"/>
            <a:ext cx="17961070" cy="9520454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07ECAAFD-FBAC-841D-9AD6-CBB3B2CBCE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1287" y="3528162"/>
            <a:ext cx="9144000" cy="1084500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solidFill>
                  <a:srgbClr val="9216FF"/>
                </a:solidFill>
                <a:latin typeface="Outfit SemiBold" pitchFamily="2" charset="0"/>
              </a:defRPr>
            </a:lvl1pPr>
          </a:lstStyle>
          <a:p>
            <a:r>
              <a:rPr lang="fr-FR"/>
              <a:t>Titre 1 </a:t>
            </a:r>
          </a:p>
        </p:txBody>
      </p:sp>
      <p:sp>
        <p:nvSpPr>
          <p:cNvPr id="6" name="Graphique 13">
            <a:extLst>
              <a:ext uri="{FF2B5EF4-FFF2-40B4-BE49-F238E27FC236}">
                <a16:creationId xmlns:a16="http://schemas.microsoft.com/office/drawing/2014/main" id="{E0425453-9627-CBE3-61EE-A589B7CABBF2}"/>
              </a:ext>
            </a:extLst>
          </p:cNvPr>
          <p:cNvSpPr/>
          <p:nvPr userDrawn="1"/>
        </p:nvSpPr>
        <p:spPr>
          <a:xfrm rot="10800000">
            <a:off x="6870" y="6286498"/>
            <a:ext cx="12185130" cy="575195"/>
          </a:xfrm>
          <a:custGeom>
            <a:avLst/>
            <a:gdLst>
              <a:gd name="connsiteX0" fmla="*/ 0 w 7772400"/>
              <a:gd name="connsiteY0" fmla="*/ 736025 h 1353157"/>
              <a:gd name="connsiteX1" fmla="*/ 7772400 w 7772400"/>
              <a:gd name="connsiteY1" fmla="*/ 1277934 h 1353157"/>
              <a:gd name="connsiteX2" fmla="*/ 7772400 w 7772400"/>
              <a:gd name="connsiteY2" fmla="*/ 0 h 1353157"/>
              <a:gd name="connsiteX3" fmla="*/ 0 w 7772400"/>
              <a:gd name="connsiteY3" fmla="*/ 0 h 135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1353157">
                <a:moveTo>
                  <a:pt x="0" y="736025"/>
                </a:moveTo>
                <a:cubicBezTo>
                  <a:pt x="999077" y="2114253"/>
                  <a:pt x="5622036" y="662666"/>
                  <a:pt x="7772400" y="1277934"/>
                </a:cubicBezTo>
                <a:lnTo>
                  <a:pt x="7772400" y="0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46000">
                <a:srgbClr val="4F72D7">
                  <a:alpha val="45764"/>
                </a:srgbClr>
              </a:gs>
              <a:gs pos="0">
                <a:srgbClr val="9216FF">
                  <a:alpha val="46160"/>
                </a:srgbClr>
              </a:gs>
              <a:gs pos="100000">
                <a:srgbClr val="00DDA8">
                  <a:alpha val="45901"/>
                </a:srgbClr>
              </a:gs>
            </a:gsLst>
            <a:lin ang="8100000" scaled="1"/>
            <a:tileRect/>
          </a:gradFill>
          <a:ln w="404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3B69B3-4E8F-004D-B8C4-8DB094EF2D39}"/>
              </a:ext>
            </a:extLst>
          </p:cNvPr>
          <p:cNvSpPr txBox="1"/>
          <p:nvPr userDrawn="1"/>
        </p:nvSpPr>
        <p:spPr>
          <a:xfrm>
            <a:off x="24001" y="6494597"/>
            <a:ext cx="1278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99428CA-03D8-E440-B4AF-995703466DD1}" type="slidenum">
              <a:rPr lang="fr-FR" sz="1200" b="0" i="0" baseline="0" smtClean="0">
                <a:solidFill>
                  <a:schemeClr val="bg1"/>
                </a:solidFill>
                <a:latin typeface="Outfit Light" pitchFamily="2" charset="0"/>
              </a:rPr>
              <a:t>‹N°›</a:t>
            </a:fld>
            <a:endParaRPr lang="fr-FR" sz="1200" b="0" i="0" baseline="0">
              <a:solidFill>
                <a:schemeClr val="bg1"/>
              </a:solidFill>
              <a:latin typeface="Outfit Light" pitchFamily="2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B241C2F-93C5-B102-8487-5773D1FF8F8F}"/>
              </a:ext>
            </a:extLst>
          </p:cNvPr>
          <p:cNvCxnSpPr/>
          <p:nvPr userDrawn="1"/>
        </p:nvCxnSpPr>
        <p:spPr>
          <a:xfrm>
            <a:off x="6870" y="6459797"/>
            <a:ext cx="62653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sto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B8D808A-EA44-B327-6ABF-73F4AB5E5BBE}"/>
              </a:ext>
            </a:extLst>
          </p:cNvPr>
          <p:cNvCxnSpPr/>
          <p:nvPr userDrawn="1"/>
        </p:nvCxnSpPr>
        <p:spPr>
          <a:xfrm>
            <a:off x="6378732" y="1777604"/>
            <a:ext cx="0" cy="3692273"/>
          </a:xfrm>
          <a:prstGeom prst="line">
            <a:avLst/>
          </a:prstGeom>
          <a:ln w="25400">
            <a:solidFill>
              <a:srgbClr val="150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>
            <a:extLst>
              <a:ext uri="{FF2B5EF4-FFF2-40B4-BE49-F238E27FC236}">
                <a16:creationId xmlns:a16="http://schemas.microsoft.com/office/drawing/2014/main" id="{0E78A332-6545-6B8B-F861-FE4DB9B0BE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Historique des échanges</a:t>
            </a:r>
          </a:p>
        </p:txBody>
      </p:sp>
    </p:spTree>
    <p:extLst>
      <p:ext uri="{BB962C8B-B14F-4D97-AF65-F5344CB8AC3E}">
        <p14:creationId xmlns:p14="http://schemas.microsoft.com/office/powerpoint/2010/main" val="372918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ii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A6FE2BE-6ACD-AD66-6DAC-DA27D21271AB}"/>
              </a:ext>
            </a:extLst>
          </p:cNvPr>
          <p:cNvCxnSpPr/>
          <p:nvPr userDrawn="1"/>
        </p:nvCxnSpPr>
        <p:spPr>
          <a:xfrm>
            <a:off x="6378732" y="1777604"/>
            <a:ext cx="0" cy="3692273"/>
          </a:xfrm>
          <a:prstGeom prst="line">
            <a:avLst/>
          </a:prstGeom>
          <a:ln w="25400">
            <a:solidFill>
              <a:srgbClr val="150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ous-titre 2">
            <a:extLst>
              <a:ext uri="{FF2B5EF4-FFF2-40B4-BE49-F238E27FC236}">
                <a16:creationId xmlns:a16="http://schemas.microsoft.com/office/drawing/2014/main" id="{6AADFF5A-9473-372F-BAF4-D62DFDAE00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Wiilog – Une solution SaaS dédiée à la performance digitale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39E755-1322-16C0-DFAE-FD4B3688B4AA}"/>
              </a:ext>
            </a:extLst>
          </p:cNvPr>
          <p:cNvSpPr txBox="1"/>
          <p:nvPr userDrawn="1"/>
        </p:nvSpPr>
        <p:spPr>
          <a:xfrm>
            <a:off x="1437169" y="3778083"/>
            <a:ext cx="450349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>
                <a:solidFill>
                  <a:srgbClr val="000000"/>
                </a:solidFill>
                <a:latin typeface="Outfit"/>
              </a:rPr>
              <a:t>GT Logistics / ESGT : Crée en 2001, holding familiale du groupe GT, disposant d’une solidité financière permettant de rassurer les banques et clients de ses filiales. </a:t>
            </a:r>
          </a:p>
          <a:p>
            <a:endParaRPr lang="fr-FR" sz="1200" b="0" i="0" u="none" strike="noStrike" baseline="0">
              <a:solidFill>
                <a:srgbClr val="000000"/>
              </a:solidFill>
              <a:latin typeface="Outfit"/>
            </a:endParaRPr>
          </a:p>
          <a:p>
            <a:r>
              <a:rPr lang="fr-FR" sz="1200" b="0" i="0" u="none" strike="noStrike" baseline="0">
                <a:solidFill>
                  <a:srgbClr val="000000"/>
                </a:solidFill>
                <a:latin typeface="Outfit"/>
              </a:rPr>
              <a:t>Wiilog : Crée en 2018, par </a:t>
            </a:r>
            <a:r>
              <a:rPr lang="fr-FR" sz="1200">
                <a:solidFill>
                  <a:srgbClr val="000000"/>
                </a:solidFill>
                <a:latin typeface="Outfit"/>
              </a:rPr>
              <a:t>la vision d'Éric</a:t>
            </a:r>
            <a:r>
              <a:rPr lang="fr-FR" sz="1200" b="0" i="0" u="none" strike="noStrike" baseline="0">
                <a:solidFill>
                  <a:srgbClr val="000000"/>
                </a:solidFill>
                <a:latin typeface="Outfit"/>
              </a:rPr>
              <a:t> </a:t>
            </a:r>
            <a:r>
              <a:rPr lang="fr-FR" sz="1200">
                <a:solidFill>
                  <a:srgbClr val="000000"/>
                </a:solidFill>
                <a:latin typeface="Outfit"/>
              </a:rPr>
              <a:t>Sarrat de répondre aux besoins de soutien des </a:t>
            </a:r>
            <a:r>
              <a:rPr lang="fr-FR" sz="1200" b="1">
                <a:solidFill>
                  <a:srgbClr val="000000"/>
                </a:solidFill>
                <a:latin typeface="Outfit"/>
              </a:rPr>
              <a:t>activés spécifiques de la logistique industrielle</a:t>
            </a:r>
            <a:r>
              <a:rPr lang="fr-FR" sz="1200">
                <a:solidFill>
                  <a:srgbClr val="000000"/>
                </a:solidFill>
                <a:latin typeface="Outfit"/>
              </a:rPr>
              <a:t> grâce à une</a:t>
            </a:r>
            <a:r>
              <a:rPr lang="fr-FR" sz="1200" b="1">
                <a:solidFill>
                  <a:srgbClr val="000000"/>
                </a:solidFill>
                <a:latin typeface="Outfit"/>
              </a:rPr>
              <a:t> solution numérique et digitale.</a:t>
            </a:r>
          </a:p>
          <a:p>
            <a:endParaRPr lang="fr-FR" sz="1200" b="1">
              <a:solidFill>
                <a:srgbClr val="000000"/>
              </a:solidFill>
              <a:latin typeface="Outfit"/>
            </a:endParaRPr>
          </a:p>
          <a:p>
            <a:endParaRPr lang="fr-FR" sz="1200" b="0" i="0" u="none" strike="noStrike" baseline="0">
              <a:solidFill>
                <a:srgbClr val="150F33"/>
              </a:solidFill>
              <a:latin typeface="Outfit" pitchFamily="2" charset="0"/>
            </a:endParaRPr>
          </a:p>
          <a:p>
            <a:r>
              <a:rPr lang="fr-FR" sz="1200" b="0" i="0" u="none" strike="noStrike" baseline="0">
                <a:solidFill>
                  <a:srgbClr val="150F33"/>
                </a:solidFill>
                <a:latin typeface="Outfit" pitchFamily="2" charset="0"/>
              </a:rPr>
              <a:t>ESGT dispose d’un </a:t>
            </a:r>
            <a:r>
              <a:rPr lang="fr-FR" sz="1200" b="1" i="0" u="none" strike="noStrike" baseline="0">
                <a:solidFill>
                  <a:srgbClr val="150F33"/>
                </a:solidFill>
                <a:latin typeface="Outfit" pitchFamily="2" charset="0"/>
              </a:rPr>
              <a:t>total actif à plus de </a:t>
            </a:r>
            <a:r>
              <a:rPr lang="fr-FR" sz="1200" b="1">
                <a:solidFill>
                  <a:srgbClr val="150F33"/>
                </a:solidFill>
                <a:latin typeface="Outfit" pitchFamily="2" charset="0"/>
              </a:rPr>
              <a:t>100</a:t>
            </a:r>
            <a:r>
              <a:rPr lang="fr-FR" sz="1200" b="1" i="0" u="none" strike="noStrike" baseline="0">
                <a:solidFill>
                  <a:srgbClr val="150F33"/>
                </a:solidFill>
                <a:latin typeface="Outfit" pitchFamily="2" charset="0"/>
              </a:rPr>
              <a:t> millions </a:t>
            </a:r>
            <a:r>
              <a:rPr lang="fr-FR" sz="1200" b="0" i="0" u="none" strike="noStrike" baseline="0">
                <a:solidFill>
                  <a:srgbClr val="150F33"/>
                </a:solidFill>
                <a:latin typeface="Outfit" pitchFamily="2" charset="0"/>
              </a:rPr>
              <a:t>d’euros au 31 décembre 2022 . </a:t>
            </a:r>
            <a:endParaRPr lang="fr-FR" sz="1200">
              <a:solidFill>
                <a:srgbClr val="150F33"/>
              </a:solidFill>
              <a:latin typeface="Outfit" pitchFamily="2" charset="0"/>
            </a:endParaRPr>
          </a:p>
        </p:txBody>
      </p:sp>
      <p:pic>
        <p:nvPicPr>
          <p:cNvPr id="3" name="Picture 4" descr="Le Groupe GT - Logistique externalisée et solution transport sur mesure">
            <a:extLst>
              <a:ext uri="{FF2B5EF4-FFF2-40B4-BE49-F238E27FC236}">
                <a16:creationId xmlns:a16="http://schemas.microsoft.com/office/drawing/2014/main" id="{9F7993D3-5ECC-2625-3162-FF01285D9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86" y="1984845"/>
            <a:ext cx="1172548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homme&#10;&#10;Description générée automatiquement">
            <a:extLst>
              <a:ext uri="{FF2B5EF4-FFF2-40B4-BE49-F238E27FC236}">
                <a16:creationId xmlns:a16="http://schemas.microsoft.com/office/drawing/2014/main" id="{8CAE8615-BA8F-1653-D81F-FD2784B51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46" y="1933874"/>
            <a:ext cx="788926" cy="7889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B74241-BB50-A892-F6BA-93B7C530F97A}"/>
              </a:ext>
            </a:extLst>
          </p:cNvPr>
          <p:cNvSpPr txBox="1"/>
          <p:nvPr userDrawn="1"/>
        </p:nvSpPr>
        <p:spPr>
          <a:xfrm>
            <a:off x="2400290" y="2866487"/>
            <a:ext cx="2636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i="0" u="none" strike="noStrike" baseline="0">
                <a:solidFill>
                  <a:srgbClr val="150F33"/>
                </a:solidFill>
                <a:latin typeface="Outfit" pitchFamily="2" charset="0"/>
              </a:rPr>
              <a:t>Éric Sarrat</a:t>
            </a:r>
          </a:p>
          <a:p>
            <a:pPr algn="ctr"/>
            <a:r>
              <a:rPr lang="fr-FR" sz="1200" i="1">
                <a:solidFill>
                  <a:srgbClr val="150F33"/>
                </a:solidFill>
                <a:latin typeface="Outfit" pitchFamily="2" charset="0"/>
              </a:rPr>
              <a:t>Co-fondateur Wiilog</a:t>
            </a:r>
          </a:p>
          <a:p>
            <a:pPr algn="ctr"/>
            <a:r>
              <a:rPr lang="fr-FR" sz="1200" b="0" i="0" u="none" strike="noStrike" baseline="0">
                <a:solidFill>
                  <a:srgbClr val="150F33"/>
                </a:solidFill>
                <a:latin typeface="Outfit" pitchFamily="2" charset="0"/>
              </a:rPr>
              <a:t>Président GT Logistics</a:t>
            </a:r>
          </a:p>
        </p:txBody>
      </p:sp>
      <p:pic>
        <p:nvPicPr>
          <p:cNvPr id="6" name="Image 5" descr="Une image contenant texte, logiciel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26BB044B-E0A0-9102-80B0-6BF8D46F9B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45" y="1667222"/>
            <a:ext cx="2426769" cy="1927910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3A4D2F1C-48F3-5472-4E9F-A06878142C56}"/>
              </a:ext>
            </a:extLst>
          </p:cNvPr>
          <p:cNvSpPr txBox="1"/>
          <p:nvPr userDrawn="1"/>
        </p:nvSpPr>
        <p:spPr>
          <a:xfrm>
            <a:off x="6893075" y="3777052"/>
            <a:ext cx="4985658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>
                <a:latin typeface="Outfit" pitchFamily="2" charset="0"/>
                <a:ea typeface="+mn-lt"/>
                <a:cs typeface="+mn-lt"/>
              </a:rPr>
              <a:t>Wiilog est une solution SaaS  qui permet d'améliorer la performance logistique à toutes les étapes: </a:t>
            </a:r>
            <a:r>
              <a:rPr lang="fr-FR" sz="1200" b="1">
                <a:latin typeface="Outfit" pitchFamily="2" charset="0"/>
                <a:ea typeface="+mn-lt"/>
                <a:cs typeface="+mn-lt"/>
              </a:rPr>
              <a:t>p</a:t>
            </a:r>
            <a:r>
              <a:rPr lang="fr-FR" sz="1200" b="1">
                <a:latin typeface="Outfit" pitchFamily="2" charset="0"/>
                <a:ea typeface="Roboto"/>
                <a:cs typeface="Roboto"/>
              </a:rPr>
              <a:t>ilotage des activités, gestion de flux, gestion des stocks, traçabilité arrivages, expéditions… </a:t>
            </a:r>
          </a:p>
          <a:p>
            <a:pPr algn="l"/>
            <a:r>
              <a:rPr lang="fr-FR" sz="1200">
                <a:latin typeface="Outfit" pitchFamily="2" charset="0"/>
                <a:ea typeface="+mn-lt"/>
                <a:cs typeface="+mn-lt"/>
              </a:rPr>
              <a:t>Des Dashboards de données sont mis à jour en temps réel pour un suivi rigoureux de l'activité. </a:t>
            </a:r>
          </a:p>
          <a:p>
            <a:pPr algn="l"/>
            <a:endParaRPr lang="fr-FR" sz="1200" b="1">
              <a:latin typeface="Outfit" pitchFamily="2" charset="0"/>
              <a:ea typeface="Roboto"/>
              <a:cs typeface="Roboto"/>
            </a:endParaRPr>
          </a:p>
          <a:p>
            <a:pPr algn="l"/>
            <a:r>
              <a:rPr lang="fr-FR" sz="1200">
                <a:latin typeface="Outfit" pitchFamily="2" charset="0"/>
                <a:ea typeface="+mn-lt"/>
                <a:cs typeface="+mn-lt"/>
              </a:rPr>
              <a:t>La solution </a:t>
            </a:r>
            <a:r>
              <a:rPr lang="fr-FR" sz="1200" b="1">
                <a:latin typeface="Outfit" pitchFamily="2" charset="0"/>
                <a:ea typeface="+mn-lt"/>
                <a:cs typeface="+mn-lt"/>
              </a:rPr>
              <a:t>s’adapte à tous les besoins logistiques ainsi qu’à l’ensemble de vos outils </a:t>
            </a:r>
            <a:r>
              <a:rPr lang="fr-FR" sz="1200">
                <a:latin typeface="Outfit" pitchFamily="2" charset="0"/>
                <a:ea typeface="+mn-lt"/>
                <a:cs typeface="+mn-lt"/>
              </a:rPr>
              <a:t>: terminaux, tablettes, smartphones, ERP.</a:t>
            </a:r>
            <a:endParaRPr lang="en-US" sz="1200">
              <a:latin typeface="Outfit" pitchFamily="2" charset="0"/>
              <a:ea typeface="+mn-lt"/>
              <a:cs typeface="+mn-lt"/>
            </a:endParaRPr>
          </a:p>
          <a:p>
            <a:pPr algn="l"/>
            <a:endParaRPr lang="fr-FR" sz="1200">
              <a:cs typeface="Calibri"/>
            </a:endParaRPr>
          </a:p>
        </p:txBody>
      </p:sp>
      <p:pic>
        <p:nvPicPr>
          <p:cNvPr id="10" name="Image 9" descr="Une image contenant Graphique, Caractère coloré, graphisme, conception&#10;&#10;Description générée automatiquement">
            <a:extLst>
              <a:ext uri="{FF2B5EF4-FFF2-40B4-BE49-F238E27FC236}">
                <a16:creationId xmlns:a16="http://schemas.microsoft.com/office/drawing/2014/main" id="{0E8FCC0E-5758-0233-6224-75DBB4CCCF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99623" y="1565845"/>
            <a:ext cx="1613646" cy="152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Usecase-st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A6FE2BE-6ACD-AD66-6DAC-DA27D21271AB}"/>
              </a:ext>
            </a:extLst>
          </p:cNvPr>
          <p:cNvCxnSpPr>
            <a:cxnSpLocks/>
          </p:cNvCxnSpPr>
          <p:nvPr userDrawn="1"/>
        </p:nvCxnSpPr>
        <p:spPr>
          <a:xfrm>
            <a:off x="3906995" y="1806179"/>
            <a:ext cx="0" cy="3692273"/>
          </a:xfrm>
          <a:prstGeom prst="line">
            <a:avLst/>
          </a:prstGeom>
          <a:ln w="25400">
            <a:solidFill>
              <a:srgbClr val="150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ous-titre 2">
            <a:extLst>
              <a:ext uri="{FF2B5EF4-FFF2-40B4-BE49-F238E27FC236}">
                <a16:creationId xmlns:a16="http://schemas.microsoft.com/office/drawing/2014/main" id="{6AADFF5A-9473-372F-BAF4-D62DFDAE00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Wiilog – Des cas d’usage concrets Brique Stock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D883052-25FD-D6E4-F3F3-C5F0722C9A8F}"/>
              </a:ext>
            </a:extLst>
          </p:cNvPr>
          <p:cNvCxnSpPr>
            <a:cxnSpLocks/>
          </p:cNvCxnSpPr>
          <p:nvPr userDrawn="1"/>
        </p:nvCxnSpPr>
        <p:spPr>
          <a:xfrm>
            <a:off x="8245632" y="1806179"/>
            <a:ext cx="0" cy="3692273"/>
          </a:xfrm>
          <a:prstGeom prst="line">
            <a:avLst/>
          </a:prstGeom>
          <a:ln w="25400">
            <a:solidFill>
              <a:srgbClr val="150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23AED562-9BCA-C427-2F01-7269B91FD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6" y="1806179"/>
            <a:ext cx="2456543" cy="12737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11849C9-3384-A62B-59F3-0661AAB5F3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33" y="3301803"/>
            <a:ext cx="961584" cy="395852"/>
          </a:xfrm>
          <a:prstGeom prst="rect">
            <a:avLst/>
          </a:prstGeom>
        </p:spPr>
      </p:pic>
      <p:pic>
        <p:nvPicPr>
          <p:cNvPr id="20" name="Image 19" descr="Une image contenant texte, intérieur, microscope, table de travail&#10;&#10;Description générée automatiquement">
            <a:extLst>
              <a:ext uri="{FF2B5EF4-FFF2-40B4-BE49-F238E27FC236}">
                <a16:creationId xmlns:a16="http://schemas.microsoft.com/office/drawing/2014/main" id="{39CF3050-5CBF-C97B-6767-89FC43CD6E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81" y="1806179"/>
            <a:ext cx="2582637" cy="12913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6E467ED-C334-F6AA-EA6A-D39CD5F971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62" y="3218190"/>
            <a:ext cx="777214" cy="632134"/>
          </a:xfrm>
          <a:prstGeom prst="rect">
            <a:avLst/>
          </a:prstGeom>
        </p:spPr>
      </p:pic>
      <p:pic>
        <p:nvPicPr>
          <p:cNvPr id="22" name="Image 21" descr="Une image contenant texte, personne, intérieur, repas&#10;&#10;Description générée automatiquement">
            <a:extLst>
              <a:ext uri="{FF2B5EF4-FFF2-40B4-BE49-F238E27FC236}">
                <a16:creationId xmlns:a16="http://schemas.microsoft.com/office/drawing/2014/main" id="{4A27A997-C64A-BC92-7C0A-57DCC4C31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4"/>
          <a:stretch/>
        </p:blipFill>
        <p:spPr>
          <a:xfrm>
            <a:off x="8953468" y="1813446"/>
            <a:ext cx="2568980" cy="12840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B3D106B-ED7A-921F-3373-C7F1E8E9678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378" y="3174642"/>
            <a:ext cx="825500" cy="8255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703956B-C1FE-E8EB-35E7-0CF5D410F737}"/>
              </a:ext>
            </a:extLst>
          </p:cNvPr>
          <p:cNvSpPr txBox="1"/>
          <p:nvPr userDrawn="1"/>
        </p:nvSpPr>
        <p:spPr>
          <a:xfrm>
            <a:off x="947114" y="4122226"/>
            <a:ext cx="2456543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Mesure de l’activité du site</a:t>
            </a:r>
          </a:p>
          <a:p>
            <a:pPr>
              <a:spcAft>
                <a:spcPts val="600"/>
              </a:spcAft>
            </a:pPr>
            <a:r>
              <a:rPr lang="fr-FR" sz="1000">
                <a:solidFill>
                  <a:srgbClr val="000000"/>
                </a:solidFill>
                <a:latin typeface="Outfit "/>
              </a:rPr>
              <a:t>Livraison sur production à réception</a:t>
            </a:r>
          </a:p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Préparation directe sur camion</a:t>
            </a:r>
          </a:p>
          <a:p>
            <a:pPr>
              <a:spcAft>
                <a:spcPts val="600"/>
              </a:spcAft>
            </a:pPr>
            <a:r>
              <a:rPr lang="fr-FR" sz="1000">
                <a:solidFill>
                  <a:srgbClr val="000000"/>
                </a:solidFill>
                <a:latin typeface="Outfit "/>
              </a:rPr>
              <a:t>FIFO / FEFO Maitrisé</a:t>
            </a:r>
          </a:p>
          <a:p>
            <a:pPr>
              <a:spcAft>
                <a:spcPts val="600"/>
              </a:spcAft>
            </a:pPr>
            <a:r>
              <a:rPr lang="fr-FR" sz="1000" b="1" i="0" u="none" strike="noStrike" baseline="0">
                <a:solidFill>
                  <a:srgbClr val="000000"/>
                </a:solidFill>
                <a:latin typeface="Outfit "/>
              </a:rPr>
              <a:t>Gestion à la </a:t>
            </a:r>
            <a:r>
              <a:rPr lang="fr-FR" sz="1000" b="1">
                <a:solidFill>
                  <a:srgbClr val="000000"/>
                </a:solidFill>
                <a:latin typeface="Outfit "/>
              </a:rPr>
              <a:t>palette complète</a:t>
            </a:r>
          </a:p>
          <a:p>
            <a:pPr>
              <a:spcAft>
                <a:spcPts val="600"/>
              </a:spcAft>
            </a:pPr>
            <a:r>
              <a:rPr lang="fr-FR" sz="1000" b="1" i="0" u="none" strike="noStrike" baseline="0">
                <a:solidFill>
                  <a:srgbClr val="000000"/>
                </a:solidFill>
                <a:latin typeface="Outfit "/>
              </a:rPr>
              <a:t>Préparat</a:t>
            </a:r>
            <a:r>
              <a:rPr lang="fr-FR" sz="1000" b="1">
                <a:solidFill>
                  <a:srgbClr val="000000"/>
                </a:solidFill>
                <a:latin typeface="Outfit "/>
              </a:rPr>
              <a:t>eur cariste</a:t>
            </a:r>
            <a:endParaRPr lang="fr-FR" sz="1000" b="1" i="0" u="none" strike="noStrike" baseline="0">
              <a:solidFill>
                <a:srgbClr val="000000"/>
              </a:solidFill>
              <a:latin typeface="Outfit 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E46DEA3-B8EA-CB33-CCAC-AEA4E9CD996B}"/>
              </a:ext>
            </a:extLst>
          </p:cNvPr>
          <p:cNvSpPr txBox="1"/>
          <p:nvPr userDrawn="1"/>
        </p:nvSpPr>
        <p:spPr>
          <a:xfrm>
            <a:off x="652474" y="3871377"/>
            <a:ext cx="2456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9512FF"/>
                </a:solidFill>
                <a:latin typeface="Outfit SemiBold" pitchFamily="2" charset="0"/>
              </a:rPr>
              <a:t>Gain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06CBDBB-47DB-EE1B-BBFD-D3BE0409DD2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4185334"/>
            <a:ext cx="72607" cy="10629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041337-F5E4-E427-2BC3-4CFAF83DD5C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4413778"/>
            <a:ext cx="72607" cy="10629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71363F8-3C2D-8275-45C7-99A949C9B6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4642222"/>
            <a:ext cx="72607" cy="1062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C2B35A9-52CC-02F5-8E01-3DCA51438E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4865379"/>
            <a:ext cx="72607" cy="10629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8C8921E-C677-18D5-7371-5862C42421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5097181"/>
            <a:ext cx="72607" cy="10629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EE69075-D2E8-62A6-C520-1744CF30E52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5328983"/>
            <a:ext cx="72607" cy="106299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EF07062-5303-525C-E542-C6168A16495C}"/>
              </a:ext>
            </a:extLst>
          </p:cNvPr>
          <p:cNvSpPr txBox="1"/>
          <p:nvPr userDrawn="1"/>
        </p:nvSpPr>
        <p:spPr>
          <a:xfrm>
            <a:off x="4983552" y="4161834"/>
            <a:ext cx="2168979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Préparation de commande en mode déconnecté</a:t>
            </a:r>
          </a:p>
          <a:p>
            <a:pPr>
              <a:spcAft>
                <a:spcPts val="600"/>
              </a:spcAft>
            </a:pPr>
            <a:r>
              <a:rPr lang="fr-FR" sz="1000" i="0" u="none" strike="noStrike" baseline="0">
                <a:solidFill>
                  <a:srgbClr val="000000"/>
                </a:solidFill>
                <a:latin typeface="Outfit "/>
              </a:rPr>
              <a:t>Gestion de stock centralisée multi ERP</a:t>
            </a:r>
          </a:p>
          <a:p>
            <a:pPr>
              <a:spcAft>
                <a:spcPts val="600"/>
              </a:spcAft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Consolidation des stocks multi ERP – Multi Business Unit, Multi Acheteurs</a:t>
            </a:r>
          </a:p>
          <a:p>
            <a:pPr>
              <a:spcAft>
                <a:spcPts val="600"/>
              </a:spcAft>
            </a:pPr>
            <a:r>
              <a:rPr lang="fr-FR" sz="1000" i="0" u="none" strike="noStrike" baseline="0">
                <a:solidFill>
                  <a:srgbClr val="000000"/>
                </a:solidFill>
                <a:latin typeface="Outfit "/>
              </a:rPr>
              <a:t>Gestion à la pièce et au colis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744871B-807E-DF70-ACBF-B435E2DB7D54}"/>
              </a:ext>
            </a:extLst>
          </p:cNvPr>
          <p:cNvSpPr txBox="1"/>
          <p:nvPr userDrawn="1"/>
        </p:nvSpPr>
        <p:spPr>
          <a:xfrm>
            <a:off x="4765310" y="3875563"/>
            <a:ext cx="2456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9512FF"/>
                </a:solidFill>
                <a:latin typeface="Outfit SemiBold" pitchFamily="2" charset="0"/>
              </a:rPr>
              <a:t>Gain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81C415E-7196-8A5B-39DE-4556FE4D95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24" y="4241483"/>
            <a:ext cx="72607" cy="10629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E9F9F9F-3AEA-A21B-16FA-E46D1B84C47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23" y="4601477"/>
            <a:ext cx="72607" cy="10629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90380E7-5A63-B762-7473-527A62CF7E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22" y="4987464"/>
            <a:ext cx="72607" cy="10629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04F9713-E1A6-7265-1129-70DB10D4C7A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37" y="5352555"/>
            <a:ext cx="72607" cy="106299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97F45ED8-4402-9C56-BDB1-2289A9A6B2ED}"/>
              </a:ext>
            </a:extLst>
          </p:cNvPr>
          <p:cNvSpPr txBox="1"/>
          <p:nvPr userDrawn="1"/>
        </p:nvSpPr>
        <p:spPr>
          <a:xfrm>
            <a:off x="9060273" y="4173861"/>
            <a:ext cx="216897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000000"/>
                </a:solidFill>
                <a:latin typeface="Outfit "/>
              </a:rPr>
              <a:t>Stockage palette complète</a:t>
            </a:r>
          </a:p>
          <a:p>
            <a:pPr>
              <a:spcAft>
                <a:spcPts val="600"/>
              </a:spcAft>
            </a:pPr>
            <a:r>
              <a:rPr lang="fr-FR" sz="1000">
                <a:solidFill>
                  <a:srgbClr val="000000"/>
                </a:solidFill>
                <a:latin typeface="Outfit "/>
              </a:rPr>
              <a:t>Appro sur chaine de production palette complète</a:t>
            </a:r>
          </a:p>
          <a:p>
            <a:pPr>
              <a:spcAft>
                <a:spcPts val="600"/>
              </a:spcAft>
            </a:pPr>
            <a:r>
              <a:rPr lang="fr-FR" sz="1000" i="0" u="none" strike="noStrike" baseline="0">
                <a:solidFill>
                  <a:srgbClr val="000000"/>
                </a:solidFill>
                <a:latin typeface="Outfit "/>
              </a:rPr>
              <a:t>Réception bord de ligne de nouvelle </a:t>
            </a:r>
            <a:r>
              <a:rPr lang="fr-FR" sz="1000" i="0" u="none" strike="noStrike" baseline="0" err="1">
                <a:solidFill>
                  <a:srgbClr val="000000"/>
                </a:solidFill>
                <a:latin typeface="Outfit "/>
              </a:rPr>
              <a:t>ref</a:t>
            </a:r>
            <a:r>
              <a:rPr lang="fr-FR" sz="1000" i="0" u="none" strike="noStrike" baseline="0">
                <a:solidFill>
                  <a:srgbClr val="000000"/>
                </a:solidFill>
                <a:latin typeface="Outfit "/>
              </a:rPr>
              <a:t> en palette complète</a:t>
            </a:r>
          </a:p>
          <a:p>
            <a:pPr>
              <a:spcAft>
                <a:spcPts val="600"/>
              </a:spcAft>
            </a:pPr>
            <a:r>
              <a:rPr lang="fr-FR" sz="1000" b="1">
                <a:solidFill>
                  <a:srgbClr val="000000"/>
                </a:solidFill>
                <a:latin typeface="Outfit "/>
              </a:rPr>
              <a:t>Bouton connecté d’appel de réapprovisionnement sur ligne</a:t>
            </a:r>
          </a:p>
          <a:p>
            <a:pPr>
              <a:spcAft>
                <a:spcPts val="600"/>
              </a:spcAft>
            </a:pPr>
            <a:r>
              <a:rPr lang="fr-FR" sz="1000" i="0" u="none" strike="noStrike" baseline="0">
                <a:solidFill>
                  <a:srgbClr val="000000"/>
                </a:solidFill>
                <a:latin typeface="Outfit "/>
              </a:rPr>
              <a:t>Stock</a:t>
            </a:r>
            <a:r>
              <a:rPr lang="fr-FR" sz="1000">
                <a:solidFill>
                  <a:srgbClr val="000000"/>
                </a:solidFill>
                <a:latin typeface="Outfit "/>
              </a:rPr>
              <a:t>age et déstockage sur palette mono </a:t>
            </a:r>
            <a:r>
              <a:rPr lang="fr-FR" sz="1000" err="1">
                <a:solidFill>
                  <a:srgbClr val="000000"/>
                </a:solidFill>
                <a:latin typeface="Outfit "/>
              </a:rPr>
              <a:t>ref</a:t>
            </a:r>
            <a:r>
              <a:rPr lang="fr-FR" sz="1000">
                <a:solidFill>
                  <a:srgbClr val="000000"/>
                </a:solidFill>
                <a:latin typeface="Outfit "/>
              </a:rPr>
              <a:t> et préparée</a:t>
            </a:r>
            <a:endParaRPr lang="fr-FR" sz="1000" i="0" u="none" strike="noStrike" baseline="0">
              <a:solidFill>
                <a:srgbClr val="000000"/>
              </a:solidFill>
              <a:latin typeface="Outfit 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CF5B941-C049-2837-4C89-C13CA3CAD77B}"/>
              </a:ext>
            </a:extLst>
          </p:cNvPr>
          <p:cNvSpPr txBox="1"/>
          <p:nvPr userDrawn="1"/>
        </p:nvSpPr>
        <p:spPr>
          <a:xfrm>
            <a:off x="8857210" y="3870173"/>
            <a:ext cx="2456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9512FF"/>
                </a:solidFill>
                <a:latin typeface="Outfit SemiBold" pitchFamily="2" charset="0"/>
              </a:rPr>
              <a:t>Gain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4E59E4B-8C20-3F86-2D79-91234AF489E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51" y="4241596"/>
            <a:ext cx="72607" cy="1062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D6281B2-DFC5-BFD0-70BA-B2D8953798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6" y="4470041"/>
            <a:ext cx="72607" cy="10629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DE96ABC-CE70-E4BB-BFFA-D0D5553019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545" y="4844698"/>
            <a:ext cx="72607" cy="10629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E8FFA35-3620-351F-B353-12B85CCE53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5" y="5227106"/>
            <a:ext cx="72607" cy="106299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B2F4F8E-AA0A-EB90-7B3D-A7AF9B809E7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5" y="5633629"/>
            <a:ext cx="72607" cy="1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UseCase-tr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A6FE2BE-6ACD-AD66-6DAC-DA27D21271AB}"/>
              </a:ext>
            </a:extLst>
          </p:cNvPr>
          <p:cNvCxnSpPr>
            <a:cxnSpLocks/>
          </p:cNvCxnSpPr>
          <p:nvPr userDrawn="1"/>
        </p:nvCxnSpPr>
        <p:spPr>
          <a:xfrm>
            <a:off x="3906995" y="1806179"/>
            <a:ext cx="0" cy="3692273"/>
          </a:xfrm>
          <a:prstGeom prst="line">
            <a:avLst/>
          </a:prstGeom>
          <a:ln w="25400">
            <a:solidFill>
              <a:srgbClr val="150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ous-titre 2">
            <a:extLst>
              <a:ext uri="{FF2B5EF4-FFF2-40B4-BE49-F238E27FC236}">
                <a16:creationId xmlns:a16="http://schemas.microsoft.com/office/drawing/2014/main" id="{6AADFF5A-9473-372F-BAF4-D62DFDAE00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Wiilog – Des cas d’usages concret Brique Trace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D883052-25FD-D6E4-F3F3-C5F0722C9A8F}"/>
              </a:ext>
            </a:extLst>
          </p:cNvPr>
          <p:cNvCxnSpPr>
            <a:cxnSpLocks/>
          </p:cNvCxnSpPr>
          <p:nvPr userDrawn="1"/>
        </p:nvCxnSpPr>
        <p:spPr>
          <a:xfrm>
            <a:off x="8245632" y="1806179"/>
            <a:ext cx="0" cy="3692273"/>
          </a:xfrm>
          <a:prstGeom prst="line">
            <a:avLst/>
          </a:prstGeom>
          <a:ln w="25400">
            <a:solidFill>
              <a:srgbClr val="150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23AED562-9BCA-C427-2F01-7269B91FD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6" y="1806179"/>
            <a:ext cx="2456543" cy="1273763"/>
          </a:xfrm>
          <a:prstGeom prst="rect">
            <a:avLst/>
          </a:prstGeom>
        </p:spPr>
      </p:pic>
      <p:pic>
        <p:nvPicPr>
          <p:cNvPr id="20" name="Image 19" descr="Une image contenant texte, intérieur, microscope, table de travail&#10;&#10;Description générée automatiquement">
            <a:extLst>
              <a:ext uri="{FF2B5EF4-FFF2-40B4-BE49-F238E27FC236}">
                <a16:creationId xmlns:a16="http://schemas.microsoft.com/office/drawing/2014/main" id="{39CF3050-5CBF-C97B-6767-89FC43CD6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81" y="1806179"/>
            <a:ext cx="2582637" cy="1291319"/>
          </a:xfrm>
          <a:prstGeom prst="rect">
            <a:avLst/>
          </a:prstGeom>
        </p:spPr>
      </p:pic>
      <p:pic>
        <p:nvPicPr>
          <p:cNvPr id="22" name="Image 21" descr="Une image contenant texte, personne, intérieur, repas&#10;&#10;Description générée automatiquement">
            <a:extLst>
              <a:ext uri="{FF2B5EF4-FFF2-40B4-BE49-F238E27FC236}">
                <a16:creationId xmlns:a16="http://schemas.microsoft.com/office/drawing/2014/main" id="{4A27A997-C64A-BC92-7C0A-57DCC4C31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4"/>
          <a:stretch/>
        </p:blipFill>
        <p:spPr>
          <a:xfrm>
            <a:off x="8953468" y="1813446"/>
            <a:ext cx="2568980" cy="128405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E46DEA3-B8EA-CB33-CCAC-AEA4E9CD996B}"/>
              </a:ext>
            </a:extLst>
          </p:cNvPr>
          <p:cNvSpPr txBox="1"/>
          <p:nvPr userDrawn="1"/>
        </p:nvSpPr>
        <p:spPr>
          <a:xfrm>
            <a:off x="652474" y="3871377"/>
            <a:ext cx="2456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9512FF"/>
                </a:solidFill>
                <a:latin typeface="Outfit SemiBold" pitchFamily="2" charset="0"/>
              </a:rPr>
              <a:t>Gain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06CBDBB-47DB-EE1B-BBFD-D3BE0409DD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4185334"/>
            <a:ext cx="72607" cy="10629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041337-F5E4-E427-2BC3-4CFAF83DD5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4413778"/>
            <a:ext cx="72607" cy="10629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71363F8-3C2D-8275-45C7-99A949C9B6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4642222"/>
            <a:ext cx="72607" cy="1062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C2B35A9-52CC-02F5-8E01-3DCA51438E4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4865379"/>
            <a:ext cx="72607" cy="10629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8C8921E-C677-18D5-7371-5862C42421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5097181"/>
            <a:ext cx="72607" cy="10629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EE69075-D2E8-62A6-C520-1744CF30E5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" y="5328983"/>
            <a:ext cx="72607" cy="10629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744871B-807E-DF70-ACBF-B435E2DB7D54}"/>
              </a:ext>
            </a:extLst>
          </p:cNvPr>
          <p:cNvSpPr txBox="1"/>
          <p:nvPr userDrawn="1"/>
        </p:nvSpPr>
        <p:spPr>
          <a:xfrm>
            <a:off x="4765310" y="3875563"/>
            <a:ext cx="2456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9512FF"/>
                </a:solidFill>
                <a:latin typeface="Outfit SemiBold" pitchFamily="2" charset="0"/>
              </a:rPr>
              <a:t>Gain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81C415E-7196-8A5B-39DE-4556FE4D95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24" y="4241483"/>
            <a:ext cx="72607" cy="10629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E9F9F9F-3AEA-A21B-16FA-E46D1B84C4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23" y="4601477"/>
            <a:ext cx="72607" cy="10629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90380E7-5A63-B762-7473-527A62CF7E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22" y="4987464"/>
            <a:ext cx="72607" cy="10629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04F9713-E1A6-7265-1129-70DB10D4C7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37" y="5352555"/>
            <a:ext cx="72607" cy="106299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DCF5B941-C049-2837-4C89-C13CA3CAD77B}"/>
              </a:ext>
            </a:extLst>
          </p:cNvPr>
          <p:cNvSpPr txBox="1"/>
          <p:nvPr userDrawn="1"/>
        </p:nvSpPr>
        <p:spPr>
          <a:xfrm>
            <a:off x="8857210" y="3870173"/>
            <a:ext cx="2456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9512FF"/>
                </a:solidFill>
                <a:latin typeface="Outfit SemiBold" pitchFamily="2" charset="0"/>
              </a:rPr>
              <a:t>Gain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4E59E4B-8C20-3F86-2D79-91234AF489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51" y="4241596"/>
            <a:ext cx="72607" cy="1062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D6281B2-DFC5-BFD0-70BA-B2D8953798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6" y="4470041"/>
            <a:ext cx="72607" cy="10629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DE96ABC-CE70-E4BB-BFFA-D0D555301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545" y="4844698"/>
            <a:ext cx="72607" cy="10629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E8FFA35-3620-351F-B353-12B85CCE53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5" y="5227106"/>
            <a:ext cx="72607" cy="106299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B2F4F8E-AA0A-EB90-7B3D-A7AF9B809E7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5" y="5633629"/>
            <a:ext cx="72607" cy="1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6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artoFonct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Cartographie fonctionnelle du standard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FCDA6DC-0710-931A-ED7B-CC75A0B55998}"/>
              </a:ext>
            </a:extLst>
          </p:cNvPr>
          <p:cNvSpPr/>
          <p:nvPr userDrawn="1"/>
        </p:nvSpPr>
        <p:spPr>
          <a:xfrm>
            <a:off x="7810884" y="4663884"/>
            <a:ext cx="3370260" cy="150827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FA52491-D242-9B7E-C656-58BD97981ED3}"/>
              </a:ext>
            </a:extLst>
          </p:cNvPr>
          <p:cNvSpPr/>
          <p:nvPr userDrawn="1"/>
        </p:nvSpPr>
        <p:spPr>
          <a:xfrm>
            <a:off x="825500" y="4903215"/>
            <a:ext cx="5372513" cy="126894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21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2BB7A0B-5296-C8FE-FD29-52D921A9CFA5}"/>
              </a:ext>
            </a:extLst>
          </p:cNvPr>
          <p:cNvGrpSpPr/>
          <p:nvPr userDrawn="1"/>
        </p:nvGrpSpPr>
        <p:grpSpPr>
          <a:xfrm>
            <a:off x="996390" y="5023008"/>
            <a:ext cx="2094062" cy="175107"/>
            <a:chOff x="8787630" y="297940"/>
            <a:chExt cx="2531848" cy="199762"/>
          </a:xfrm>
          <a:solidFill>
            <a:srgbClr val="9217F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D55CA3-9ECB-A129-BE42-6289CAF94AEC}"/>
                </a:ext>
              </a:extLst>
            </p:cNvPr>
            <p:cNvSpPr/>
            <p:nvPr/>
          </p:nvSpPr>
          <p:spPr>
            <a:xfrm>
              <a:off x="8882062" y="297966"/>
              <a:ext cx="2344630" cy="199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711A76-1281-6461-3A52-B65816C50E02}"/>
                </a:ext>
              </a:extLst>
            </p:cNvPr>
            <p:cNvSpPr/>
            <p:nvPr/>
          </p:nvSpPr>
          <p:spPr>
            <a:xfrm>
              <a:off x="8787630" y="297940"/>
              <a:ext cx="188867" cy="1997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C011DBD-1B3F-309F-78E5-80943B7A8E08}"/>
                </a:ext>
              </a:extLst>
            </p:cNvPr>
            <p:cNvSpPr/>
            <p:nvPr/>
          </p:nvSpPr>
          <p:spPr>
            <a:xfrm>
              <a:off x="11122387" y="297966"/>
              <a:ext cx="197091" cy="1997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22F3985-484A-850E-1811-AE62CC532941}"/>
              </a:ext>
            </a:extLst>
          </p:cNvPr>
          <p:cNvSpPr txBox="1"/>
          <p:nvPr userDrawn="1"/>
        </p:nvSpPr>
        <p:spPr>
          <a:xfrm>
            <a:off x="1130419" y="4989204"/>
            <a:ext cx="1819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solidFill>
                  <a:schemeClr val="bg1"/>
                </a:solidFill>
                <a:latin typeface="Outfit SemiBold" pitchFamily="2" charset="0"/>
              </a:rPr>
              <a:t>Livraison Bord de ligne</a:t>
            </a:r>
            <a:endParaRPr lang="fr-FR" sz="1000">
              <a:solidFill>
                <a:schemeClr val="bg1"/>
              </a:solidFill>
              <a:latin typeface="Outfit SemiBold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0F0500B-262D-6894-3574-A1308B99FCA1}"/>
              </a:ext>
            </a:extLst>
          </p:cNvPr>
          <p:cNvSpPr txBox="1"/>
          <p:nvPr userDrawn="1"/>
        </p:nvSpPr>
        <p:spPr>
          <a:xfrm>
            <a:off x="996390" y="5265760"/>
            <a:ext cx="232199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Génération de Livraison avec notification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réappro en déconnecté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Fonctionnement Kanban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Association de capteur </a:t>
            </a:r>
            <a:r>
              <a:rPr lang="fr-FR" sz="1000" err="1">
                <a:solidFill>
                  <a:srgbClr val="150F33"/>
                </a:solidFill>
                <a:latin typeface="Outfit" pitchFamily="2" charset="0"/>
              </a:rPr>
              <a:t>Iot</a:t>
            </a:r>
            <a:endParaRPr lang="fr-FR" sz="1000">
              <a:solidFill>
                <a:srgbClr val="150F33"/>
              </a:solidFill>
              <a:latin typeface="Outfit" pitchFamily="2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FA2BF4A-7093-DA04-C9D5-67D68965EC13}"/>
              </a:ext>
            </a:extLst>
          </p:cNvPr>
          <p:cNvSpPr/>
          <p:nvPr userDrawn="1"/>
        </p:nvSpPr>
        <p:spPr>
          <a:xfrm>
            <a:off x="6240299" y="2962034"/>
            <a:ext cx="5298591" cy="13407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512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FB6C414-531E-5821-74B5-639BFE32C826}"/>
              </a:ext>
            </a:extLst>
          </p:cNvPr>
          <p:cNvSpPr/>
          <p:nvPr userDrawn="1"/>
        </p:nvSpPr>
        <p:spPr>
          <a:xfrm>
            <a:off x="1493359" y="1927253"/>
            <a:ext cx="2879748" cy="114308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21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A997C83-7626-EDBD-FF42-679C56222BCC}"/>
              </a:ext>
            </a:extLst>
          </p:cNvPr>
          <p:cNvGrpSpPr/>
          <p:nvPr userDrawn="1"/>
        </p:nvGrpSpPr>
        <p:grpSpPr>
          <a:xfrm>
            <a:off x="1682623" y="2044516"/>
            <a:ext cx="1350334" cy="175107"/>
            <a:chOff x="8787630" y="297940"/>
            <a:chExt cx="1632636" cy="199762"/>
          </a:xfrm>
          <a:solidFill>
            <a:srgbClr val="00DDA8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5AAA17-0BBD-53DD-83EA-C9AAE96D0D03}"/>
                </a:ext>
              </a:extLst>
            </p:cNvPr>
            <p:cNvSpPr/>
            <p:nvPr/>
          </p:nvSpPr>
          <p:spPr>
            <a:xfrm>
              <a:off x="8882062" y="297966"/>
              <a:ext cx="1439659" cy="199710"/>
            </a:xfrm>
            <a:prstGeom prst="rect">
              <a:avLst/>
            </a:prstGeom>
            <a:solidFill>
              <a:srgbClr val="921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5B47598-6F27-B650-BEA1-0075C70FF05A}"/>
                </a:ext>
              </a:extLst>
            </p:cNvPr>
            <p:cNvSpPr/>
            <p:nvPr/>
          </p:nvSpPr>
          <p:spPr>
            <a:xfrm>
              <a:off x="8787630" y="297940"/>
              <a:ext cx="188867" cy="199762"/>
            </a:xfrm>
            <a:prstGeom prst="ellipse">
              <a:avLst/>
            </a:prstGeom>
            <a:solidFill>
              <a:srgbClr val="921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AA4E302B-A3F2-70FF-2A94-009D3F18AC32}"/>
                </a:ext>
              </a:extLst>
            </p:cNvPr>
            <p:cNvSpPr/>
            <p:nvPr/>
          </p:nvSpPr>
          <p:spPr>
            <a:xfrm>
              <a:off x="10223175" y="297965"/>
              <a:ext cx="197091" cy="199710"/>
            </a:xfrm>
            <a:prstGeom prst="ellipse">
              <a:avLst/>
            </a:prstGeom>
            <a:solidFill>
              <a:srgbClr val="921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9EFE5ABA-EF09-C76F-66F3-B6B079B2F320}"/>
              </a:ext>
            </a:extLst>
          </p:cNvPr>
          <p:cNvSpPr txBox="1"/>
          <p:nvPr userDrawn="1"/>
        </p:nvSpPr>
        <p:spPr>
          <a:xfrm>
            <a:off x="1715240" y="2003714"/>
            <a:ext cx="1236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solidFill>
                  <a:schemeClr val="bg1"/>
                </a:solidFill>
                <a:latin typeface="Outfit SemiBold" pitchFamily="2" charset="0"/>
              </a:rPr>
              <a:t>Réception</a:t>
            </a:r>
            <a:endParaRPr lang="fr-FR" sz="1000">
              <a:solidFill>
                <a:schemeClr val="bg1"/>
              </a:solidFill>
              <a:latin typeface="Outfit SemiBold" pitchFamily="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3A47F04-48E1-2FBC-1035-8E2A37CE6CBD}"/>
              </a:ext>
            </a:extLst>
          </p:cNvPr>
          <p:cNvSpPr txBox="1"/>
          <p:nvPr userDrawn="1"/>
        </p:nvSpPr>
        <p:spPr>
          <a:xfrm>
            <a:off x="1682623" y="2287268"/>
            <a:ext cx="25475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>
                <a:solidFill>
                  <a:srgbClr val="150F33"/>
                </a:solidFill>
                <a:latin typeface="Outfit" pitchFamily="2" charset="0"/>
              </a:rPr>
              <a:t>Attendu de réception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Mise en stockage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Gestion des anomalies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B288D05-2CA7-8D36-0CB7-C72CA9508734}"/>
              </a:ext>
            </a:extLst>
          </p:cNvPr>
          <p:cNvSpPr/>
          <p:nvPr userDrawn="1"/>
        </p:nvSpPr>
        <p:spPr>
          <a:xfrm>
            <a:off x="6303588" y="1090873"/>
            <a:ext cx="2537992" cy="114308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512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Terminateur 1">
            <a:extLst>
              <a:ext uri="{FF2B5EF4-FFF2-40B4-BE49-F238E27FC236}">
                <a16:creationId xmlns:a16="http://schemas.microsoft.com/office/drawing/2014/main" id="{91844179-525F-EFFD-8B76-F78CF91BB0AE}"/>
              </a:ext>
            </a:extLst>
          </p:cNvPr>
          <p:cNvSpPr/>
          <p:nvPr userDrawn="1"/>
        </p:nvSpPr>
        <p:spPr>
          <a:xfrm>
            <a:off x="5125356" y="1383243"/>
            <a:ext cx="1295207" cy="471938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11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rgbClr val="21164F"/>
                </a:solidFill>
                <a:latin typeface="Outfit SemiBold" pitchFamily="2" charset="0"/>
              </a:rPr>
              <a:t>Arrivage Transport</a:t>
            </a:r>
          </a:p>
        </p:txBody>
      </p:sp>
      <p:sp>
        <p:nvSpPr>
          <p:cNvPr id="29" name="Organigramme : Terminateur 18">
            <a:extLst>
              <a:ext uri="{FF2B5EF4-FFF2-40B4-BE49-F238E27FC236}">
                <a16:creationId xmlns:a16="http://schemas.microsoft.com/office/drawing/2014/main" id="{DB0368D2-7AD6-8F0E-67AD-431C5D8EB84A}"/>
              </a:ext>
            </a:extLst>
          </p:cNvPr>
          <p:cNvSpPr/>
          <p:nvPr userDrawn="1"/>
        </p:nvSpPr>
        <p:spPr>
          <a:xfrm>
            <a:off x="4287314" y="2315591"/>
            <a:ext cx="1368806" cy="471938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11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rgbClr val="21164F"/>
                </a:solidFill>
                <a:latin typeface="Outfit SemiBold" pitchFamily="2" charset="0"/>
              </a:rPr>
              <a:t>Réception</a:t>
            </a:r>
          </a:p>
        </p:txBody>
      </p:sp>
      <p:sp>
        <p:nvSpPr>
          <p:cNvPr id="30" name="Organigramme : Terminateur 20">
            <a:extLst>
              <a:ext uri="{FF2B5EF4-FFF2-40B4-BE49-F238E27FC236}">
                <a16:creationId xmlns:a16="http://schemas.microsoft.com/office/drawing/2014/main" id="{620D0337-DEC3-F04D-E1C7-501C359E86FE}"/>
              </a:ext>
            </a:extLst>
          </p:cNvPr>
          <p:cNvSpPr/>
          <p:nvPr userDrawn="1"/>
        </p:nvSpPr>
        <p:spPr>
          <a:xfrm>
            <a:off x="5051757" y="3555949"/>
            <a:ext cx="1368806" cy="471938"/>
          </a:xfrm>
          <a:prstGeom prst="flowChartTerminator">
            <a:avLst/>
          </a:prstGeom>
          <a:solidFill>
            <a:srgbClr val="21164F"/>
          </a:solidFill>
          <a:ln w="38100">
            <a:solidFill>
              <a:srgbClr val="211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bg1"/>
                </a:solidFill>
                <a:latin typeface="Outfit SemiBold" pitchFamily="2" charset="0"/>
              </a:rPr>
              <a:t>Stockage</a:t>
            </a:r>
          </a:p>
        </p:txBody>
      </p:sp>
      <p:sp>
        <p:nvSpPr>
          <p:cNvPr id="31" name="Organigramme : Terminateur 21">
            <a:extLst>
              <a:ext uri="{FF2B5EF4-FFF2-40B4-BE49-F238E27FC236}">
                <a16:creationId xmlns:a16="http://schemas.microsoft.com/office/drawing/2014/main" id="{8296F8F6-48D3-639D-F9D1-B67AA97ED096}"/>
              </a:ext>
            </a:extLst>
          </p:cNvPr>
          <p:cNvSpPr/>
          <p:nvPr userDrawn="1"/>
        </p:nvSpPr>
        <p:spPr>
          <a:xfrm>
            <a:off x="6590997" y="4698949"/>
            <a:ext cx="1368806" cy="471938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11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rgbClr val="21164F"/>
                </a:solidFill>
                <a:latin typeface="Outfit SemiBold" pitchFamily="2" charset="0"/>
              </a:rPr>
              <a:t>Préparation</a:t>
            </a:r>
          </a:p>
        </p:txBody>
      </p:sp>
      <p:sp>
        <p:nvSpPr>
          <p:cNvPr id="32" name="Organigramme : Terminateur 22">
            <a:extLst>
              <a:ext uri="{FF2B5EF4-FFF2-40B4-BE49-F238E27FC236}">
                <a16:creationId xmlns:a16="http://schemas.microsoft.com/office/drawing/2014/main" id="{7D3B8FDA-F013-4213-321A-34EA9B052C6F}"/>
              </a:ext>
            </a:extLst>
          </p:cNvPr>
          <p:cNvSpPr/>
          <p:nvPr userDrawn="1"/>
        </p:nvSpPr>
        <p:spPr>
          <a:xfrm>
            <a:off x="6590997" y="5700220"/>
            <a:ext cx="1368806" cy="471938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11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rgbClr val="21164F"/>
                </a:solidFill>
                <a:latin typeface="Outfit SemiBold" pitchFamily="2" charset="0"/>
              </a:rPr>
              <a:t>Expédition</a:t>
            </a:r>
          </a:p>
        </p:txBody>
      </p:sp>
      <p:sp>
        <p:nvSpPr>
          <p:cNvPr id="33" name="Organigramme : Terminateur 23">
            <a:extLst>
              <a:ext uri="{FF2B5EF4-FFF2-40B4-BE49-F238E27FC236}">
                <a16:creationId xmlns:a16="http://schemas.microsoft.com/office/drawing/2014/main" id="{E7E8BF24-05DD-26F2-29B5-E077FF95D5CC}"/>
              </a:ext>
            </a:extLst>
          </p:cNvPr>
          <p:cNvSpPr/>
          <p:nvPr userDrawn="1"/>
        </p:nvSpPr>
        <p:spPr>
          <a:xfrm>
            <a:off x="3215180" y="4462980"/>
            <a:ext cx="1368806" cy="471938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211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rgbClr val="21164F"/>
                </a:solidFill>
                <a:latin typeface="Outfit SemiBold" pitchFamily="2" charset="0"/>
              </a:rPr>
              <a:t>Production</a:t>
            </a:r>
          </a:p>
        </p:txBody>
      </p:sp>
      <p:cxnSp>
        <p:nvCxnSpPr>
          <p:cNvPr id="34" name="Connecteur : en arc 4">
            <a:extLst>
              <a:ext uri="{FF2B5EF4-FFF2-40B4-BE49-F238E27FC236}">
                <a16:creationId xmlns:a16="http://schemas.microsoft.com/office/drawing/2014/main" id="{6E6BC3F6-1FE9-502C-C8C2-7DB46745F5FB}"/>
              </a:ext>
            </a:extLst>
          </p:cNvPr>
          <p:cNvCxnSpPr>
            <a:stCxn id="28" idx="2"/>
            <a:endCxn id="29" idx="0"/>
          </p:cNvCxnSpPr>
          <p:nvPr userDrawn="1"/>
        </p:nvCxnSpPr>
        <p:spPr>
          <a:xfrm rot="5400000">
            <a:off x="5142134" y="1684765"/>
            <a:ext cx="460410" cy="801243"/>
          </a:xfrm>
          <a:prstGeom prst="curvedConnector3">
            <a:avLst>
              <a:gd name="adj1" fmla="val 49999"/>
            </a:avLst>
          </a:prstGeom>
          <a:ln w="38100">
            <a:solidFill>
              <a:srgbClr val="211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rc 7">
            <a:extLst>
              <a:ext uri="{FF2B5EF4-FFF2-40B4-BE49-F238E27FC236}">
                <a16:creationId xmlns:a16="http://schemas.microsoft.com/office/drawing/2014/main" id="{FC972F71-ABC9-554A-B44B-5FEAD7D2A873}"/>
              </a:ext>
            </a:extLst>
          </p:cNvPr>
          <p:cNvCxnSpPr>
            <a:stCxn id="29" idx="2"/>
            <a:endCxn id="30" idx="0"/>
          </p:cNvCxnSpPr>
          <p:nvPr userDrawn="1"/>
        </p:nvCxnSpPr>
        <p:spPr>
          <a:xfrm rot="16200000" flipH="1">
            <a:off x="4969728" y="2789517"/>
            <a:ext cx="768420" cy="764443"/>
          </a:xfrm>
          <a:prstGeom prst="curvedConnector3">
            <a:avLst/>
          </a:prstGeom>
          <a:ln w="38100">
            <a:solidFill>
              <a:srgbClr val="211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rc 27">
            <a:extLst>
              <a:ext uri="{FF2B5EF4-FFF2-40B4-BE49-F238E27FC236}">
                <a16:creationId xmlns:a16="http://schemas.microsoft.com/office/drawing/2014/main" id="{36FE095E-E363-E3A5-910F-1D0D8CABFB23}"/>
              </a:ext>
            </a:extLst>
          </p:cNvPr>
          <p:cNvCxnSpPr>
            <a:cxnSpLocks/>
            <a:stCxn id="30" idx="1"/>
            <a:endCxn id="33" idx="0"/>
          </p:cNvCxnSpPr>
          <p:nvPr userDrawn="1"/>
        </p:nvCxnSpPr>
        <p:spPr>
          <a:xfrm rot="10800000" flipV="1">
            <a:off x="3899583" y="3791918"/>
            <a:ext cx="1152174" cy="671062"/>
          </a:xfrm>
          <a:prstGeom prst="curvedConnector2">
            <a:avLst/>
          </a:prstGeom>
          <a:ln w="38100">
            <a:solidFill>
              <a:srgbClr val="211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rc 35">
            <a:extLst>
              <a:ext uri="{FF2B5EF4-FFF2-40B4-BE49-F238E27FC236}">
                <a16:creationId xmlns:a16="http://schemas.microsoft.com/office/drawing/2014/main" id="{8AC40741-BCA7-4897-A5DC-EBC27C65A3C1}"/>
              </a:ext>
            </a:extLst>
          </p:cNvPr>
          <p:cNvCxnSpPr>
            <a:cxnSpLocks/>
            <a:stCxn id="30" idx="2"/>
            <a:endCxn id="31" idx="1"/>
          </p:cNvCxnSpPr>
          <p:nvPr userDrawn="1"/>
        </p:nvCxnSpPr>
        <p:spPr>
          <a:xfrm rot="16200000" flipH="1">
            <a:off x="5710063" y="4053983"/>
            <a:ext cx="907031" cy="854837"/>
          </a:xfrm>
          <a:prstGeom prst="curvedConnector2">
            <a:avLst/>
          </a:prstGeom>
          <a:ln w="38100">
            <a:solidFill>
              <a:srgbClr val="211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rc 36">
            <a:extLst>
              <a:ext uri="{FF2B5EF4-FFF2-40B4-BE49-F238E27FC236}">
                <a16:creationId xmlns:a16="http://schemas.microsoft.com/office/drawing/2014/main" id="{E0D8DEC8-923C-9536-1B0C-7F507FB36E6C}"/>
              </a:ext>
            </a:extLst>
          </p:cNvPr>
          <p:cNvCxnSpPr>
            <a:cxnSpLocks/>
            <a:stCxn id="31" idx="2"/>
            <a:endCxn id="32" idx="0"/>
          </p:cNvCxnSpPr>
          <p:nvPr userDrawn="1"/>
        </p:nvCxnSpPr>
        <p:spPr>
          <a:xfrm rot="5400000">
            <a:off x="7010734" y="5435553"/>
            <a:ext cx="529333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211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CB11BF66-4F0B-D149-1FEC-53E4F44EBE5B}"/>
              </a:ext>
            </a:extLst>
          </p:cNvPr>
          <p:cNvSpPr txBox="1"/>
          <p:nvPr userDrawn="1"/>
        </p:nvSpPr>
        <p:spPr>
          <a:xfrm>
            <a:off x="6561499" y="1156824"/>
            <a:ext cx="1236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solidFill>
                  <a:schemeClr val="bg1"/>
                </a:solidFill>
                <a:latin typeface="Outfit SemiBold" pitchFamily="2" charset="0"/>
              </a:rPr>
              <a:t>Arrivage</a:t>
            </a:r>
            <a:endParaRPr lang="fr-FR" sz="1000">
              <a:solidFill>
                <a:schemeClr val="bg1"/>
              </a:solidFill>
              <a:latin typeface="Outfit SemiBold" pitchFamily="2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CC3E8C5-FD26-DEE0-D17B-22FFA79997D2}"/>
              </a:ext>
            </a:extLst>
          </p:cNvPr>
          <p:cNvSpPr txBox="1"/>
          <p:nvPr userDrawn="1"/>
        </p:nvSpPr>
        <p:spPr>
          <a:xfrm>
            <a:off x="6492852" y="1450888"/>
            <a:ext cx="2348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>
                <a:solidFill>
                  <a:srgbClr val="150F33"/>
                </a:solidFill>
                <a:latin typeface="Outfit" pitchFamily="2" charset="0"/>
              </a:rPr>
              <a:t>Identification des Unités Logistiques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Gestion des litiges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Gestion des en cours / reliquat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0A4EC9B2-D50E-E33C-3C32-71728EC4C23B}"/>
              </a:ext>
            </a:extLst>
          </p:cNvPr>
          <p:cNvGrpSpPr/>
          <p:nvPr userDrawn="1"/>
        </p:nvGrpSpPr>
        <p:grpSpPr>
          <a:xfrm>
            <a:off x="6520072" y="3101114"/>
            <a:ext cx="1350334" cy="175107"/>
            <a:chOff x="8787630" y="297940"/>
            <a:chExt cx="1632636" cy="199762"/>
          </a:xfrm>
          <a:solidFill>
            <a:srgbClr val="00DDA8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7DE840-A5CC-91CC-FFBD-55738B93EC75}"/>
                </a:ext>
              </a:extLst>
            </p:cNvPr>
            <p:cNvSpPr/>
            <p:nvPr/>
          </p:nvSpPr>
          <p:spPr>
            <a:xfrm>
              <a:off x="8882062" y="297966"/>
              <a:ext cx="1439659" cy="199710"/>
            </a:xfrm>
            <a:prstGeom prst="rect">
              <a:avLst/>
            </a:prstGeom>
            <a:solidFill>
              <a:srgbClr val="951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A4A6EDF7-B10A-AC93-4F7A-A33E8AE5A8D7}"/>
                </a:ext>
              </a:extLst>
            </p:cNvPr>
            <p:cNvSpPr/>
            <p:nvPr/>
          </p:nvSpPr>
          <p:spPr>
            <a:xfrm>
              <a:off x="8787630" y="297940"/>
              <a:ext cx="188867" cy="199762"/>
            </a:xfrm>
            <a:prstGeom prst="ellipse">
              <a:avLst/>
            </a:prstGeom>
            <a:solidFill>
              <a:srgbClr val="951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1D556EB2-155E-A118-BAA2-CCC202FBAE3A}"/>
                </a:ext>
              </a:extLst>
            </p:cNvPr>
            <p:cNvSpPr/>
            <p:nvPr/>
          </p:nvSpPr>
          <p:spPr>
            <a:xfrm>
              <a:off x="10223175" y="297965"/>
              <a:ext cx="197091" cy="199710"/>
            </a:xfrm>
            <a:prstGeom prst="ellipse">
              <a:avLst/>
            </a:prstGeom>
            <a:solidFill>
              <a:srgbClr val="951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01E8A8C2-C959-B332-3B5A-233E785EE90C}"/>
              </a:ext>
            </a:extLst>
          </p:cNvPr>
          <p:cNvSpPr txBox="1"/>
          <p:nvPr userDrawn="1"/>
        </p:nvSpPr>
        <p:spPr>
          <a:xfrm>
            <a:off x="6572103" y="3057719"/>
            <a:ext cx="1236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solidFill>
                  <a:schemeClr val="bg1"/>
                </a:solidFill>
                <a:latin typeface="Outfit SemiBold" pitchFamily="2" charset="0"/>
              </a:rPr>
              <a:t>Inventaire</a:t>
            </a:r>
            <a:endParaRPr lang="fr-FR" sz="1000">
              <a:solidFill>
                <a:schemeClr val="bg1"/>
              </a:solidFill>
              <a:latin typeface="Outfit SemiBold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9EC853C-FE3D-7B34-6FD6-A116C32D1F7A}"/>
              </a:ext>
            </a:extLst>
          </p:cNvPr>
          <p:cNvSpPr txBox="1"/>
          <p:nvPr userDrawn="1"/>
        </p:nvSpPr>
        <p:spPr>
          <a:xfrm>
            <a:off x="6520072" y="3343866"/>
            <a:ext cx="25475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>
                <a:solidFill>
                  <a:srgbClr val="150F33"/>
                </a:solidFill>
                <a:latin typeface="Outfit" pitchFamily="2" charset="0"/>
              </a:rPr>
              <a:t>Génération des missions d’inventaire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Inventaire tournant et permanent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Notification de rupture de stock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2A446968-6AD1-88F0-5621-23E0DA6BB651}"/>
              </a:ext>
            </a:extLst>
          </p:cNvPr>
          <p:cNvGrpSpPr/>
          <p:nvPr userDrawn="1"/>
        </p:nvGrpSpPr>
        <p:grpSpPr>
          <a:xfrm>
            <a:off x="9167170" y="3098056"/>
            <a:ext cx="1350334" cy="175107"/>
            <a:chOff x="8787630" y="297940"/>
            <a:chExt cx="1632636" cy="199762"/>
          </a:xfrm>
          <a:solidFill>
            <a:srgbClr val="9512FF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3721668-3F9B-37F6-8F44-6C8A23605780}"/>
                </a:ext>
              </a:extLst>
            </p:cNvPr>
            <p:cNvSpPr/>
            <p:nvPr/>
          </p:nvSpPr>
          <p:spPr>
            <a:xfrm>
              <a:off x="8882062" y="297966"/>
              <a:ext cx="1439659" cy="199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FC63EF01-8593-16B8-13C6-D2C7AE25ACC4}"/>
                </a:ext>
              </a:extLst>
            </p:cNvPr>
            <p:cNvSpPr/>
            <p:nvPr/>
          </p:nvSpPr>
          <p:spPr>
            <a:xfrm>
              <a:off x="8787630" y="297940"/>
              <a:ext cx="188867" cy="1997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B401DC4-1528-AEDF-4E8E-5433FA3D6BC7}"/>
                </a:ext>
              </a:extLst>
            </p:cNvPr>
            <p:cNvSpPr/>
            <p:nvPr/>
          </p:nvSpPr>
          <p:spPr>
            <a:xfrm>
              <a:off x="10223175" y="297965"/>
              <a:ext cx="197091" cy="1997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6247B5DE-23DD-DEC6-CBA7-7AEDBD220DF5}"/>
              </a:ext>
            </a:extLst>
          </p:cNvPr>
          <p:cNvSpPr txBox="1"/>
          <p:nvPr userDrawn="1"/>
        </p:nvSpPr>
        <p:spPr>
          <a:xfrm>
            <a:off x="9245274" y="3057719"/>
            <a:ext cx="1236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solidFill>
                  <a:schemeClr val="bg1"/>
                </a:solidFill>
                <a:latin typeface="Outfit SemiBold" pitchFamily="2" charset="0"/>
              </a:rPr>
              <a:t>Gestion de stock</a:t>
            </a:r>
            <a:endParaRPr lang="fr-FR" sz="1000">
              <a:solidFill>
                <a:schemeClr val="bg1"/>
              </a:solidFill>
              <a:latin typeface="Outfit SemiBold" pitchFamily="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F893456-949E-1E03-3886-5FF64671A61B}"/>
              </a:ext>
            </a:extLst>
          </p:cNvPr>
          <p:cNvSpPr txBox="1"/>
          <p:nvPr userDrawn="1"/>
        </p:nvSpPr>
        <p:spPr>
          <a:xfrm>
            <a:off x="9167170" y="3340808"/>
            <a:ext cx="201397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>
                <a:solidFill>
                  <a:srgbClr val="150F33"/>
                </a:solidFill>
                <a:latin typeface="Outfit" pitchFamily="2" charset="0"/>
              </a:rPr>
              <a:t>Consultation de stock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Référentiel article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Mouvements / Remise en stock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Champs libres fiche article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Droits de visibilité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DD40709-1F5B-4501-0093-22EE6952C2BA}"/>
              </a:ext>
            </a:extLst>
          </p:cNvPr>
          <p:cNvGrpSpPr/>
          <p:nvPr userDrawn="1"/>
        </p:nvGrpSpPr>
        <p:grpSpPr>
          <a:xfrm>
            <a:off x="3240283" y="5023008"/>
            <a:ext cx="2094062" cy="175107"/>
            <a:chOff x="8787630" y="297940"/>
            <a:chExt cx="2531848" cy="199762"/>
          </a:xfrm>
          <a:solidFill>
            <a:srgbClr val="9217FF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66C66A-461B-26A8-4470-26BC26418976}"/>
                </a:ext>
              </a:extLst>
            </p:cNvPr>
            <p:cNvSpPr/>
            <p:nvPr/>
          </p:nvSpPr>
          <p:spPr>
            <a:xfrm>
              <a:off x="8882062" y="297966"/>
              <a:ext cx="2344630" cy="199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F99B7F36-E0C1-F012-FC63-25AC8428951A}"/>
                </a:ext>
              </a:extLst>
            </p:cNvPr>
            <p:cNvSpPr/>
            <p:nvPr/>
          </p:nvSpPr>
          <p:spPr>
            <a:xfrm>
              <a:off x="8787630" y="297940"/>
              <a:ext cx="188867" cy="1997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88BCA03-6565-A89B-24D5-039B9C17DE0A}"/>
                </a:ext>
              </a:extLst>
            </p:cNvPr>
            <p:cNvSpPr/>
            <p:nvPr/>
          </p:nvSpPr>
          <p:spPr>
            <a:xfrm>
              <a:off x="11122387" y="297966"/>
              <a:ext cx="197091" cy="1997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7" name="ZoneTexte 56">
            <a:extLst>
              <a:ext uri="{FF2B5EF4-FFF2-40B4-BE49-F238E27FC236}">
                <a16:creationId xmlns:a16="http://schemas.microsoft.com/office/drawing/2014/main" id="{6545B798-CBC3-632A-3E83-8FAB29979969}"/>
              </a:ext>
            </a:extLst>
          </p:cNvPr>
          <p:cNvSpPr txBox="1"/>
          <p:nvPr userDrawn="1"/>
        </p:nvSpPr>
        <p:spPr>
          <a:xfrm>
            <a:off x="3374312" y="4989204"/>
            <a:ext cx="1819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solidFill>
                  <a:schemeClr val="bg1"/>
                </a:solidFill>
                <a:latin typeface="Outfit SemiBold" pitchFamily="2" charset="0"/>
              </a:rPr>
              <a:t>Collecte Bord de ligne</a:t>
            </a:r>
            <a:endParaRPr lang="fr-FR" sz="1000">
              <a:solidFill>
                <a:schemeClr val="bg1"/>
              </a:solidFill>
              <a:latin typeface="Outfit SemiBold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DE6476D-8C4F-9BF3-DA00-C70F967A4029}"/>
              </a:ext>
            </a:extLst>
          </p:cNvPr>
          <p:cNvSpPr txBox="1"/>
          <p:nvPr userDrawn="1"/>
        </p:nvSpPr>
        <p:spPr>
          <a:xfrm>
            <a:off x="3250535" y="5265760"/>
            <a:ext cx="23219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>
                <a:solidFill>
                  <a:srgbClr val="150F33"/>
                </a:solidFill>
                <a:latin typeface="Outfit" pitchFamily="2" charset="0"/>
              </a:rPr>
              <a:t>Collecte avec notification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Collecte vers stock ou destruction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Borne de collecte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Association de capteur </a:t>
            </a:r>
            <a:r>
              <a:rPr lang="fr-FR" sz="1000" err="1">
                <a:solidFill>
                  <a:srgbClr val="150F33"/>
                </a:solidFill>
                <a:latin typeface="Outfit" pitchFamily="2" charset="0"/>
              </a:rPr>
              <a:t>Iot</a:t>
            </a:r>
            <a:endParaRPr lang="fr-FR" sz="1000">
              <a:solidFill>
                <a:srgbClr val="150F33"/>
              </a:solidFill>
              <a:latin typeface="Outfit" pitchFamily="2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90312AB-5120-D7E1-81C3-00F167E4CB1C}"/>
              </a:ext>
            </a:extLst>
          </p:cNvPr>
          <p:cNvSpPr txBox="1"/>
          <p:nvPr userDrawn="1"/>
        </p:nvSpPr>
        <p:spPr>
          <a:xfrm>
            <a:off x="8020630" y="5056200"/>
            <a:ext cx="28797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>
                <a:solidFill>
                  <a:srgbClr val="150F33"/>
                </a:solidFill>
                <a:latin typeface="Outfit" pitchFamily="2" charset="0"/>
              </a:rPr>
              <a:t>Lancement des commandes</a:t>
            </a:r>
          </a:p>
          <a:p>
            <a:r>
              <a:rPr lang="fr-FR" sz="1000" b="0" i="0" u="none" strike="noStrike" baseline="0">
                <a:solidFill>
                  <a:srgbClr val="150F33"/>
                </a:solidFill>
                <a:latin typeface="Outfit" pitchFamily="2" charset="0"/>
              </a:rPr>
              <a:t>Lancement de</a:t>
            </a:r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s picking mono ou multi commande</a:t>
            </a:r>
            <a:endParaRPr lang="fr-FR" sz="1000" b="0" i="0" u="none" strike="noStrike" baseline="0">
              <a:solidFill>
                <a:srgbClr val="150F33"/>
              </a:solidFill>
              <a:latin typeface="Outfit" pitchFamily="2" charset="0"/>
            </a:endParaRP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Workflow paramétrable</a:t>
            </a:r>
          </a:p>
          <a:p>
            <a:r>
              <a:rPr lang="fr-FR" sz="1000">
                <a:solidFill>
                  <a:srgbClr val="150F33"/>
                </a:solidFill>
                <a:latin typeface="Outfit" pitchFamily="2" charset="0"/>
              </a:rPr>
              <a:t>Planification des transports</a:t>
            </a: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90DD0EF4-E608-9262-554E-4DABD4843902}"/>
              </a:ext>
            </a:extLst>
          </p:cNvPr>
          <p:cNvGrpSpPr/>
          <p:nvPr userDrawn="1"/>
        </p:nvGrpSpPr>
        <p:grpSpPr>
          <a:xfrm>
            <a:off x="8020630" y="4782687"/>
            <a:ext cx="2094062" cy="175107"/>
            <a:chOff x="8787630" y="297940"/>
            <a:chExt cx="2531848" cy="199762"/>
          </a:xfrm>
          <a:solidFill>
            <a:srgbClr val="9217FF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4875F9-52B1-47DE-EF17-539FCF1A8A50}"/>
                </a:ext>
              </a:extLst>
            </p:cNvPr>
            <p:cNvSpPr/>
            <p:nvPr/>
          </p:nvSpPr>
          <p:spPr>
            <a:xfrm>
              <a:off x="8882062" y="297966"/>
              <a:ext cx="2344630" cy="199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F2E094AC-F8E2-79DF-C5F8-C018AADCD3F1}"/>
                </a:ext>
              </a:extLst>
            </p:cNvPr>
            <p:cNvSpPr/>
            <p:nvPr/>
          </p:nvSpPr>
          <p:spPr>
            <a:xfrm>
              <a:off x="8787630" y="297940"/>
              <a:ext cx="188867" cy="1997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A5C44FF-3C83-7A50-4AF3-17F29B9D7841}"/>
                </a:ext>
              </a:extLst>
            </p:cNvPr>
            <p:cNvSpPr/>
            <p:nvPr/>
          </p:nvSpPr>
          <p:spPr>
            <a:xfrm>
              <a:off x="11122387" y="297966"/>
              <a:ext cx="197091" cy="1997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E499E545-5BF6-C0EA-E542-8AD4261CC9D3}"/>
              </a:ext>
            </a:extLst>
          </p:cNvPr>
          <p:cNvSpPr txBox="1"/>
          <p:nvPr userDrawn="1"/>
        </p:nvSpPr>
        <p:spPr>
          <a:xfrm>
            <a:off x="8058223" y="4747129"/>
            <a:ext cx="201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>
                <a:solidFill>
                  <a:schemeClr val="bg1"/>
                </a:solidFill>
                <a:latin typeface="Outfit SemiBold" pitchFamily="2" charset="0"/>
              </a:rPr>
              <a:t>Préparation Picking Expédition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B4DC9019-2D1B-CD0C-6724-5DC1F07F9AE9}"/>
              </a:ext>
            </a:extLst>
          </p:cNvPr>
          <p:cNvSpPr/>
          <p:nvPr userDrawn="1"/>
        </p:nvSpPr>
        <p:spPr>
          <a:xfrm>
            <a:off x="9190956" y="1729570"/>
            <a:ext cx="2347935" cy="114308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512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EF6EFD78-A1C1-0A0E-3226-5BBEF0D9856B}"/>
              </a:ext>
            </a:extLst>
          </p:cNvPr>
          <p:cNvGrpSpPr/>
          <p:nvPr userDrawn="1"/>
        </p:nvGrpSpPr>
        <p:grpSpPr>
          <a:xfrm>
            <a:off x="9380220" y="1846833"/>
            <a:ext cx="1350334" cy="175107"/>
            <a:chOff x="8787630" y="297940"/>
            <a:chExt cx="1632636" cy="199762"/>
          </a:xfrm>
          <a:solidFill>
            <a:srgbClr val="9512FF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B0CAC8D-FD36-6F1A-9FDC-192CF35CC580}"/>
                </a:ext>
              </a:extLst>
            </p:cNvPr>
            <p:cNvSpPr/>
            <p:nvPr/>
          </p:nvSpPr>
          <p:spPr>
            <a:xfrm>
              <a:off x="8882062" y="297966"/>
              <a:ext cx="1439659" cy="199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8BCD19B-0754-DFD7-CC78-93D4942CFA3B}"/>
                </a:ext>
              </a:extLst>
            </p:cNvPr>
            <p:cNvSpPr/>
            <p:nvPr/>
          </p:nvSpPr>
          <p:spPr>
            <a:xfrm>
              <a:off x="8787630" y="297940"/>
              <a:ext cx="188867" cy="1997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95902E2C-F3A2-5B04-4AE7-CC8A88201364}"/>
                </a:ext>
              </a:extLst>
            </p:cNvPr>
            <p:cNvSpPr/>
            <p:nvPr/>
          </p:nvSpPr>
          <p:spPr>
            <a:xfrm>
              <a:off x="10223175" y="297965"/>
              <a:ext cx="197091" cy="1997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69">
            <a:extLst>
              <a:ext uri="{FF2B5EF4-FFF2-40B4-BE49-F238E27FC236}">
                <a16:creationId xmlns:a16="http://schemas.microsoft.com/office/drawing/2014/main" id="{2C7868F7-0891-700F-EE01-FD981AB760F1}"/>
              </a:ext>
            </a:extLst>
          </p:cNvPr>
          <p:cNvSpPr txBox="1"/>
          <p:nvPr userDrawn="1"/>
        </p:nvSpPr>
        <p:spPr>
          <a:xfrm>
            <a:off x="9372207" y="1812563"/>
            <a:ext cx="1236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solidFill>
                  <a:schemeClr val="bg1"/>
                </a:solidFill>
                <a:latin typeface="Outfit SemiBold" pitchFamily="2" charset="0"/>
              </a:rPr>
              <a:t>Multi</a:t>
            </a:r>
            <a:endParaRPr lang="fr-FR" sz="1000">
              <a:solidFill>
                <a:schemeClr val="bg1"/>
              </a:solidFill>
              <a:latin typeface="Outfit SemiBold" pitchFamily="2" charset="0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83A1803-C1C7-9880-307F-E2492F123DD6}"/>
              </a:ext>
            </a:extLst>
          </p:cNvPr>
          <p:cNvSpPr txBox="1"/>
          <p:nvPr userDrawn="1"/>
        </p:nvSpPr>
        <p:spPr>
          <a:xfrm>
            <a:off x="9380221" y="2089585"/>
            <a:ext cx="201992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000" b="0" i="0" u="none" strike="noStrike" baseline="0">
                <a:solidFill>
                  <a:srgbClr val="150F33"/>
                </a:solidFill>
                <a:latin typeface="Outfit"/>
              </a:rPr>
              <a:t>Gestion des emplacements</a:t>
            </a:r>
          </a:p>
          <a:p>
            <a:r>
              <a:rPr lang="fr-FR" sz="1000">
                <a:solidFill>
                  <a:srgbClr val="150F33"/>
                </a:solidFill>
                <a:latin typeface="Outfit"/>
              </a:rPr>
              <a:t>Gestion des zones</a:t>
            </a:r>
          </a:p>
          <a:p>
            <a:r>
              <a:rPr lang="fr-FR" sz="1000">
                <a:solidFill>
                  <a:srgbClr val="150F33"/>
                </a:solidFill>
                <a:latin typeface="Outfit"/>
              </a:rPr>
              <a:t>Gestion des magasins ou dépôt</a:t>
            </a: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3D1BC9FC-0F2B-D67A-D629-869D04F589C6}"/>
              </a:ext>
            </a:extLst>
          </p:cNvPr>
          <p:cNvGrpSpPr/>
          <p:nvPr userDrawn="1"/>
        </p:nvGrpSpPr>
        <p:grpSpPr>
          <a:xfrm>
            <a:off x="6897417" y="1241809"/>
            <a:ext cx="1350334" cy="175107"/>
            <a:chOff x="8787630" y="297940"/>
            <a:chExt cx="1632636" cy="199762"/>
          </a:xfrm>
          <a:solidFill>
            <a:srgbClr val="9512FF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0EAF5C0-1E55-D77F-BABF-F858920F0995}"/>
                </a:ext>
              </a:extLst>
            </p:cNvPr>
            <p:cNvSpPr/>
            <p:nvPr/>
          </p:nvSpPr>
          <p:spPr>
            <a:xfrm>
              <a:off x="8882062" y="297966"/>
              <a:ext cx="1439659" cy="199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D7C061DE-0D47-1179-7DB3-F9F0CCCF9638}"/>
                </a:ext>
              </a:extLst>
            </p:cNvPr>
            <p:cNvSpPr/>
            <p:nvPr/>
          </p:nvSpPr>
          <p:spPr>
            <a:xfrm>
              <a:off x="8787630" y="297940"/>
              <a:ext cx="188867" cy="1997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7B40E11-60B8-26E0-A774-FC45E86A9CDF}"/>
                </a:ext>
              </a:extLst>
            </p:cNvPr>
            <p:cNvSpPr/>
            <p:nvPr/>
          </p:nvSpPr>
          <p:spPr>
            <a:xfrm>
              <a:off x="10223175" y="297965"/>
              <a:ext cx="197091" cy="1997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6" name="ZoneTexte 75">
            <a:extLst>
              <a:ext uri="{FF2B5EF4-FFF2-40B4-BE49-F238E27FC236}">
                <a16:creationId xmlns:a16="http://schemas.microsoft.com/office/drawing/2014/main" id="{C19C9873-3075-3061-F0B1-1A2C69237A01}"/>
              </a:ext>
            </a:extLst>
          </p:cNvPr>
          <p:cNvSpPr txBox="1"/>
          <p:nvPr userDrawn="1"/>
        </p:nvSpPr>
        <p:spPr>
          <a:xfrm>
            <a:off x="6940431" y="1200751"/>
            <a:ext cx="1236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i="0" u="none" strike="noStrike" baseline="0">
                <a:solidFill>
                  <a:schemeClr val="bg1"/>
                </a:solidFill>
                <a:latin typeface="Outfit SemiBold" pitchFamily="2" charset="0"/>
              </a:rPr>
              <a:t>Arrivage</a:t>
            </a:r>
            <a:endParaRPr lang="fr-FR" sz="1000">
              <a:solidFill>
                <a:schemeClr val="bg1"/>
              </a:solidFill>
              <a:latin typeface="Outfi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34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u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>
            <a:extLst>
              <a:ext uri="{FF2B5EF4-FFF2-40B4-BE49-F238E27FC236}">
                <a16:creationId xmlns:a16="http://schemas.microsoft.com/office/drawing/2014/main" id="{705B2953-9DE7-ACED-7118-DB6945D16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956" y="120822"/>
            <a:ext cx="9144000" cy="66563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utfi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Processus de mouvement Nomade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BBD9E82-D6DE-873A-3528-3410CEBE3FE7}"/>
              </a:ext>
            </a:extLst>
          </p:cNvPr>
          <p:cNvSpPr txBox="1"/>
          <p:nvPr userDrawn="1"/>
        </p:nvSpPr>
        <p:spPr>
          <a:xfrm>
            <a:off x="980564" y="1530902"/>
            <a:ext cx="2033020" cy="4401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fr-FR" sz="1000" b="0" i="0" u="none" strike="noStrike" baseline="0">
              <a:solidFill>
                <a:srgbClr val="150F33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endParaRPr lang="fr-FR" sz="1000">
              <a:solidFill>
                <a:srgbClr val="150F33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r>
              <a:rPr lang="fr-FR" sz="1000">
                <a:solidFill>
                  <a:srgbClr val="150F33"/>
                </a:solidFill>
                <a:latin typeface="Outfit "/>
              </a:rPr>
              <a:t>Via le module sur Terminal Android et l’accès internet, la fonction de mouvements de traçabilité permet de mouvementer une palette/colis d’un emplacement A à B.</a:t>
            </a:r>
            <a:endParaRPr lang="fr-FR" sz="1000" b="0" i="0" u="none" strike="noStrike" baseline="0">
              <a:solidFill>
                <a:srgbClr val="150F33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r>
              <a:rPr lang="fr-FR" sz="1000">
                <a:solidFill>
                  <a:srgbClr val="150F33"/>
                </a:solidFill>
                <a:latin typeface="Outfit "/>
              </a:rPr>
              <a:t>Cette manipulation élémentaire permet aux opérateurs de sélectionner un ou plusieurs unités logistiques et de les déplacer à un emplacement de destination.</a:t>
            </a:r>
          </a:p>
          <a:p>
            <a:pPr>
              <a:spcAft>
                <a:spcPts val="600"/>
              </a:spcAft>
            </a:pPr>
            <a:endParaRPr lang="fr-FR" sz="1000">
              <a:solidFill>
                <a:srgbClr val="150F33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r>
              <a:rPr lang="fr-FR" sz="1000" b="1">
                <a:solidFill>
                  <a:srgbClr val="150F33"/>
                </a:solidFill>
                <a:latin typeface="Outfit "/>
              </a:rPr>
              <a:t>Un mouvement unitaire correspond à  :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150F33"/>
                </a:solidFill>
                <a:latin typeface="Outfit "/>
              </a:rPr>
              <a:t>Une date et heure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150F33"/>
                </a:solidFill>
                <a:latin typeface="Outfit "/>
              </a:rPr>
              <a:t>Un type de mouvement : Prise ou Dépose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150F33"/>
                </a:solidFill>
                <a:latin typeface="Outfit "/>
              </a:rPr>
              <a:t>Un opérateur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fr-FR" sz="1000" b="1">
                <a:solidFill>
                  <a:srgbClr val="150F33"/>
                </a:solidFill>
                <a:latin typeface="Outfit "/>
              </a:rPr>
              <a:t>Une unité logistique</a:t>
            </a:r>
          </a:p>
          <a:p>
            <a:pPr>
              <a:spcAft>
                <a:spcPts val="600"/>
              </a:spcAft>
            </a:pPr>
            <a:endParaRPr lang="fr-FR" sz="1000" b="1">
              <a:solidFill>
                <a:srgbClr val="150F33"/>
              </a:solidFill>
              <a:latin typeface="Outfit "/>
            </a:endParaRPr>
          </a:p>
        </p:txBody>
      </p:sp>
      <p:pic>
        <p:nvPicPr>
          <p:cNvPr id="3" name="Image 2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4D15FFFF-5737-DA5F-17EE-8BED3534A6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65" y="1984202"/>
            <a:ext cx="3122960" cy="31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A982004-FCFE-799F-B638-DFCE92F7D9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3" r="21947"/>
          <a:stretch/>
        </p:blipFill>
        <p:spPr bwMode="auto">
          <a:xfrm>
            <a:off x="5847505" y="2764048"/>
            <a:ext cx="1175875" cy="1297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phique 678614837" descr="Flux de travail avec un remplissage uni">
            <a:extLst>
              <a:ext uri="{FF2B5EF4-FFF2-40B4-BE49-F238E27FC236}">
                <a16:creationId xmlns:a16="http://schemas.microsoft.com/office/drawing/2014/main" id="{0AFB0A43-70CD-0B1C-F214-975DC82AE3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7845" y="1568277"/>
            <a:ext cx="415925" cy="415925"/>
          </a:xfrm>
          <a:prstGeom prst="rect">
            <a:avLst/>
          </a:prstGeom>
        </p:spPr>
      </p:pic>
      <p:pic>
        <p:nvPicPr>
          <p:cNvPr id="6" name="Graphique 678614838">
            <a:extLst>
              <a:ext uri="{FF2B5EF4-FFF2-40B4-BE49-F238E27FC236}">
                <a16:creationId xmlns:a16="http://schemas.microsoft.com/office/drawing/2014/main" id="{95882627-BAAB-5029-2ABB-F145C84B1C14}"/>
              </a:ext>
            </a:extLst>
          </p:cNvPr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5501" y="3874108"/>
            <a:ext cx="359410" cy="35941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F86BCC8-BDDC-B02C-9C77-3813CCDE1DFE}"/>
              </a:ext>
            </a:extLst>
          </p:cNvPr>
          <p:cNvSpPr txBox="1"/>
          <p:nvPr userDrawn="1"/>
        </p:nvSpPr>
        <p:spPr>
          <a:xfrm>
            <a:off x="3550312" y="5356249"/>
            <a:ext cx="6551211" cy="6309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fr-FR" sz="1000" b="0" i="0" u="none" strike="noStrike" baseline="0">
                <a:solidFill>
                  <a:srgbClr val="150F33"/>
                </a:solidFill>
                <a:latin typeface="Outfit "/>
              </a:rPr>
              <a:t>Le processus permet, </a:t>
            </a:r>
            <a:r>
              <a:rPr lang="fr-FR" sz="1000" b="1" u="none" strike="noStrike" baseline="0">
                <a:solidFill>
                  <a:srgbClr val="150F33"/>
                </a:solidFill>
                <a:latin typeface="Outfit "/>
              </a:rPr>
              <a:t>1 scanner l’emplacement </a:t>
            </a:r>
            <a:r>
              <a:rPr lang="fr-FR" sz="1000" u="none" strike="noStrike" baseline="0">
                <a:solidFill>
                  <a:srgbClr val="150F33"/>
                </a:solidFill>
                <a:latin typeface="Outfit "/>
              </a:rPr>
              <a:t>d’origine (optionnel, </a:t>
            </a:r>
            <a:r>
              <a:rPr lang="fr-FR" sz="1000" b="1" u="none" strike="noStrike" baseline="0">
                <a:solidFill>
                  <a:srgbClr val="150F33"/>
                </a:solidFill>
                <a:latin typeface="Outfit "/>
              </a:rPr>
              <a:t>2 scanner les unités logistiques</a:t>
            </a:r>
            <a:r>
              <a:rPr lang="fr-FR" sz="1000" u="none" strike="noStrike" baseline="0">
                <a:solidFill>
                  <a:srgbClr val="150F33"/>
                </a:solidFill>
                <a:latin typeface="Outfit "/>
              </a:rPr>
              <a:t>, Colis/ Palettes, </a:t>
            </a:r>
            <a:r>
              <a:rPr lang="fr-FR" sz="1000" b="1" u="none" strike="noStrike" baseline="0">
                <a:solidFill>
                  <a:srgbClr val="150F33"/>
                </a:solidFill>
                <a:latin typeface="Outfit "/>
              </a:rPr>
              <a:t>3 </a:t>
            </a:r>
            <a:r>
              <a:rPr lang="fr-FR" sz="1000" b="1">
                <a:solidFill>
                  <a:srgbClr val="150F33"/>
                </a:solidFill>
                <a:latin typeface="Outfit "/>
              </a:rPr>
              <a:t>scanners </a:t>
            </a:r>
            <a:r>
              <a:rPr lang="fr-FR" sz="1000" b="1" u="none" strike="noStrike" baseline="0">
                <a:solidFill>
                  <a:srgbClr val="150F33"/>
                </a:solidFill>
                <a:latin typeface="Outfit "/>
              </a:rPr>
              <a:t>l’emplacement de destination</a:t>
            </a:r>
            <a:r>
              <a:rPr lang="fr-FR" sz="1000" u="none" strike="noStrike" baseline="0">
                <a:solidFill>
                  <a:srgbClr val="150F33"/>
                </a:solidFill>
                <a:latin typeface="Outfit "/>
              </a:rPr>
              <a:t>.</a:t>
            </a:r>
            <a:r>
              <a:rPr lang="fr-FR" sz="1000">
                <a:solidFill>
                  <a:srgbClr val="150F33"/>
                </a:solidFill>
                <a:latin typeface="Outfit "/>
              </a:rPr>
              <a:t> </a:t>
            </a:r>
            <a:endParaRPr lang="fr-FR" sz="1000" u="none" strike="noStrike" baseline="0">
              <a:solidFill>
                <a:srgbClr val="150F33"/>
              </a:solidFill>
              <a:latin typeface="Outfit "/>
            </a:endParaRPr>
          </a:p>
          <a:p>
            <a:pPr>
              <a:spcAft>
                <a:spcPts val="600"/>
              </a:spcAft>
            </a:pPr>
            <a:r>
              <a:rPr lang="fr-FR" sz="1000">
                <a:solidFill>
                  <a:srgbClr val="150F33"/>
                </a:solidFill>
                <a:latin typeface="Outfit "/>
              </a:rPr>
              <a:t>A noter la possibilité d’ajouter des règles de gestion sur les unités logistiques (contraintes destination, autres…)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CFAEED6-95D2-9B44-3084-AD8D9433F43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081587" y="1348317"/>
            <a:ext cx="1104807" cy="1457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DE8D83-FEB7-797A-437B-F45B23E9E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3" r="21947"/>
          <a:stretch/>
        </p:blipFill>
        <p:spPr bwMode="auto">
          <a:xfrm>
            <a:off x="6435030" y="2859585"/>
            <a:ext cx="1175875" cy="1297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D263C6D-EB88-8255-1EAA-C028B2F11C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3" r="21947"/>
          <a:stretch/>
        </p:blipFill>
        <p:spPr bwMode="auto">
          <a:xfrm>
            <a:off x="7162389" y="3082851"/>
            <a:ext cx="1175875" cy="1297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9469CAD0-2727-288A-D6CF-4B8332F77CA2}"/>
              </a:ext>
            </a:extLst>
          </p:cNvPr>
          <p:cNvSpPr/>
          <p:nvPr userDrawn="1"/>
        </p:nvSpPr>
        <p:spPr>
          <a:xfrm>
            <a:off x="7216581" y="4233518"/>
            <a:ext cx="293275" cy="2932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pic>
        <p:nvPicPr>
          <p:cNvPr id="20" name="Image 19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4893C175-E595-4C9C-DFA4-5277800593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27" y="2335933"/>
            <a:ext cx="3122960" cy="31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058F2CA-D66A-D648-975E-8CD305F6B99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52521" y="1573171"/>
            <a:ext cx="1069576" cy="1342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6D8715F9-6E40-38EA-2A25-DB9F0A0E3B59}"/>
              </a:ext>
            </a:extLst>
          </p:cNvPr>
          <p:cNvSpPr/>
          <p:nvPr userDrawn="1"/>
        </p:nvSpPr>
        <p:spPr>
          <a:xfrm>
            <a:off x="8193449" y="1418908"/>
            <a:ext cx="293275" cy="2932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pic>
        <p:nvPicPr>
          <p:cNvPr id="23" name="Graphique 48" descr="Santé mentale">
            <a:extLst>
              <a:ext uri="{FF2B5EF4-FFF2-40B4-BE49-F238E27FC236}">
                <a16:creationId xmlns:a16="http://schemas.microsoft.com/office/drawing/2014/main" id="{FD24B9DE-7623-313E-C483-77202BCC3BB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932389" y="6069302"/>
            <a:ext cx="431800" cy="431165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82C6DDEF-EFA6-C0F4-03DC-6871A564889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497324" y="6069302"/>
            <a:ext cx="409575" cy="409575"/>
          </a:xfrm>
          <a:prstGeom prst="rect">
            <a:avLst/>
          </a:prstGeom>
        </p:spPr>
      </p:pic>
      <p:pic>
        <p:nvPicPr>
          <p:cNvPr id="25" name="Graphique 71" descr="Code QR avec un remplissage uni">
            <a:extLst>
              <a:ext uri="{FF2B5EF4-FFF2-40B4-BE49-F238E27FC236}">
                <a16:creationId xmlns:a16="http://schemas.microsoft.com/office/drawing/2014/main" id="{832C50CC-6F0E-FE67-0083-E7832D24EB6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133566" y="6069302"/>
            <a:ext cx="431165" cy="431165"/>
          </a:xfrm>
          <a:prstGeom prst="rect">
            <a:avLst/>
          </a:prstGeom>
        </p:spPr>
      </p:pic>
      <p:pic>
        <p:nvPicPr>
          <p:cNvPr id="26" name="Graphique 22" descr="Utilisateurs">
            <a:extLst>
              <a:ext uri="{FF2B5EF4-FFF2-40B4-BE49-F238E27FC236}">
                <a16:creationId xmlns:a16="http://schemas.microsoft.com/office/drawing/2014/main" id="{C0F8A43B-B849-A12F-A7A3-632D9457765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601827" y="6069302"/>
            <a:ext cx="431800" cy="43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0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que 13">
            <a:extLst>
              <a:ext uri="{FF2B5EF4-FFF2-40B4-BE49-F238E27FC236}">
                <a16:creationId xmlns:a16="http://schemas.microsoft.com/office/drawing/2014/main" id="{FA42EC7E-A9B1-E8ED-85DC-6BE224FC229C}"/>
              </a:ext>
            </a:extLst>
          </p:cNvPr>
          <p:cNvSpPr/>
          <p:nvPr userDrawn="1"/>
        </p:nvSpPr>
        <p:spPr>
          <a:xfrm>
            <a:off x="0" y="3695"/>
            <a:ext cx="12192000" cy="1353157"/>
          </a:xfrm>
          <a:custGeom>
            <a:avLst/>
            <a:gdLst>
              <a:gd name="connsiteX0" fmla="*/ 0 w 7772400"/>
              <a:gd name="connsiteY0" fmla="*/ 736025 h 1353157"/>
              <a:gd name="connsiteX1" fmla="*/ 7772400 w 7772400"/>
              <a:gd name="connsiteY1" fmla="*/ 1277934 h 1353157"/>
              <a:gd name="connsiteX2" fmla="*/ 7772400 w 7772400"/>
              <a:gd name="connsiteY2" fmla="*/ 0 h 1353157"/>
              <a:gd name="connsiteX3" fmla="*/ 0 w 7772400"/>
              <a:gd name="connsiteY3" fmla="*/ 0 h 135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1353157">
                <a:moveTo>
                  <a:pt x="0" y="736025"/>
                </a:moveTo>
                <a:cubicBezTo>
                  <a:pt x="999077" y="2114253"/>
                  <a:pt x="5622036" y="662666"/>
                  <a:pt x="7772400" y="1277934"/>
                </a:cubicBezTo>
                <a:lnTo>
                  <a:pt x="7772400" y="0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46000">
                <a:srgbClr val="4F72D7"/>
              </a:gs>
              <a:gs pos="0">
                <a:srgbClr val="9216FF"/>
              </a:gs>
              <a:gs pos="100000">
                <a:srgbClr val="00DDA8"/>
              </a:gs>
            </a:gsLst>
            <a:lin ang="8100000" scaled="1"/>
            <a:tileRect/>
          </a:gradFill>
          <a:ln w="404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Graphique 13">
            <a:extLst>
              <a:ext uri="{FF2B5EF4-FFF2-40B4-BE49-F238E27FC236}">
                <a16:creationId xmlns:a16="http://schemas.microsoft.com/office/drawing/2014/main" id="{BC83C853-CDFE-8E29-5F3D-55CA032F7533}"/>
              </a:ext>
            </a:extLst>
          </p:cNvPr>
          <p:cNvSpPr/>
          <p:nvPr userDrawn="1"/>
        </p:nvSpPr>
        <p:spPr>
          <a:xfrm rot="10800000">
            <a:off x="6870" y="6286498"/>
            <a:ext cx="12185130" cy="575195"/>
          </a:xfrm>
          <a:custGeom>
            <a:avLst/>
            <a:gdLst>
              <a:gd name="connsiteX0" fmla="*/ 0 w 7772400"/>
              <a:gd name="connsiteY0" fmla="*/ 736025 h 1353157"/>
              <a:gd name="connsiteX1" fmla="*/ 7772400 w 7772400"/>
              <a:gd name="connsiteY1" fmla="*/ 1277934 h 1353157"/>
              <a:gd name="connsiteX2" fmla="*/ 7772400 w 7772400"/>
              <a:gd name="connsiteY2" fmla="*/ 0 h 1353157"/>
              <a:gd name="connsiteX3" fmla="*/ 0 w 7772400"/>
              <a:gd name="connsiteY3" fmla="*/ 0 h 135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1353157">
                <a:moveTo>
                  <a:pt x="0" y="736025"/>
                </a:moveTo>
                <a:cubicBezTo>
                  <a:pt x="999077" y="2114253"/>
                  <a:pt x="5622036" y="662666"/>
                  <a:pt x="7772400" y="1277934"/>
                </a:cubicBezTo>
                <a:lnTo>
                  <a:pt x="7772400" y="0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46000">
                <a:srgbClr val="4F72D7">
                  <a:alpha val="45764"/>
                </a:srgbClr>
              </a:gs>
              <a:gs pos="0">
                <a:srgbClr val="9216FF">
                  <a:alpha val="46160"/>
                </a:srgbClr>
              </a:gs>
              <a:gs pos="100000">
                <a:srgbClr val="00DDA8">
                  <a:alpha val="45901"/>
                </a:srgbClr>
              </a:gs>
            </a:gsLst>
            <a:lin ang="8100000" scaled="1"/>
            <a:tileRect/>
          </a:gradFill>
          <a:ln w="404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693812-E52C-FEED-18B2-A348FB6124AB}"/>
              </a:ext>
            </a:extLst>
          </p:cNvPr>
          <p:cNvSpPr txBox="1"/>
          <p:nvPr userDrawn="1"/>
        </p:nvSpPr>
        <p:spPr>
          <a:xfrm>
            <a:off x="24001" y="6494597"/>
            <a:ext cx="1278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99428CA-03D8-E440-B4AF-995703466DD1}" type="slidenum">
              <a:rPr lang="fr-FR" sz="1200" b="0" i="0" baseline="0" smtClean="0">
                <a:solidFill>
                  <a:schemeClr val="bg1"/>
                </a:solidFill>
                <a:latin typeface="Outfit Light" pitchFamily="2" charset="0"/>
              </a:rPr>
              <a:t>‹N°›</a:t>
            </a:fld>
            <a:endParaRPr lang="fr-FR" sz="1200" b="0" i="0" baseline="0">
              <a:solidFill>
                <a:schemeClr val="bg1"/>
              </a:solidFill>
              <a:latin typeface="Outfit Light" pitchFamily="2" charset="0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C2ED6DF-9503-728C-F6D3-F4F343B4FE6E}"/>
              </a:ext>
            </a:extLst>
          </p:cNvPr>
          <p:cNvCxnSpPr/>
          <p:nvPr userDrawn="1"/>
        </p:nvCxnSpPr>
        <p:spPr>
          <a:xfrm>
            <a:off x="6870" y="6459797"/>
            <a:ext cx="62653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 descr="Une image contenant Graphique, symbole, logo, Police&#10;&#10;Description générée automatiquement">
            <a:extLst>
              <a:ext uri="{FF2B5EF4-FFF2-40B4-BE49-F238E27FC236}">
                <a16:creationId xmlns:a16="http://schemas.microsoft.com/office/drawing/2014/main" id="{75499438-A4CA-5187-4945-7BA3AAD0BAAB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225916" y="101643"/>
            <a:ext cx="874713" cy="8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4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80" r:id="rId3"/>
    <p:sldLayoutId id="2147483667" r:id="rId4"/>
    <p:sldLayoutId id="2147483660" r:id="rId5"/>
    <p:sldLayoutId id="2147483661" r:id="rId6"/>
    <p:sldLayoutId id="2147483662" r:id="rId7"/>
    <p:sldLayoutId id="2147483681" r:id="rId8"/>
    <p:sldLayoutId id="2147483682" r:id="rId9"/>
    <p:sldLayoutId id="2147483703" r:id="rId10"/>
    <p:sldLayoutId id="2147483683" r:id="rId11"/>
    <p:sldLayoutId id="2147483684" r:id="rId12"/>
    <p:sldLayoutId id="2147483685" r:id="rId13"/>
    <p:sldLayoutId id="2147483701" r:id="rId14"/>
    <p:sldLayoutId id="2147483704" r:id="rId15"/>
    <p:sldLayoutId id="2147483709" r:id="rId16"/>
    <p:sldLayoutId id="2147483705" r:id="rId17"/>
    <p:sldLayoutId id="2147483706" r:id="rId18"/>
    <p:sldLayoutId id="2147483707" r:id="rId19"/>
    <p:sldLayoutId id="2147483708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2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FC53A5-423C-DB2A-9DF2-9E212629C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r>
              <a:rPr lang="fr-FR">
                <a:latin typeface="Outfit SemiBold"/>
              </a:rPr>
              <a:t>Présentation </a:t>
            </a:r>
            <a:r>
              <a:rPr lang="fr-FR" err="1">
                <a:latin typeface="Outfit SemiBold"/>
              </a:rPr>
              <a:t>Wiilog</a:t>
            </a:r>
            <a:endParaRPr lang="fr-FR">
              <a:latin typeface="Outfit SemiBold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9562AB-99AB-DA8D-C0DC-AF8D3C97E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287" y="3641102"/>
            <a:ext cx="9144000" cy="665638"/>
          </a:xfrm>
        </p:spPr>
        <p:txBody>
          <a:bodyPr/>
          <a:lstStyle/>
          <a:p>
            <a:r>
              <a:rPr lang="fr-FR"/>
              <a:t>Fonctionnalités et Wiilog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9C10C321-796C-5612-6778-B62C1564CD9E}"/>
              </a:ext>
            </a:extLst>
          </p:cNvPr>
          <p:cNvSpPr txBox="1">
            <a:spLocks/>
          </p:cNvSpPr>
          <p:nvPr/>
        </p:nvSpPr>
        <p:spPr>
          <a:xfrm>
            <a:off x="391287" y="5020888"/>
            <a:ext cx="3706888" cy="25290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9216FF"/>
                </a:solidFill>
                <a:latin typeface="Outfit Light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dirty="0">
                <a:solidFill>
                  <a:srgbClr val="150F33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7887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67F2D3D1-2071-DA89-4D59-AD217B5792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2A207C-A495-37BD-7AC6-6812E580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2" y="0"/>
            <a:ext cx="11982041" cy="55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EC0695DC-2523-F1AF-8938-A5424E86E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De l’étude du fonctionnel à l’installation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402968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BE7147B-91C2-D18F-3322-968E78B9A6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Comparatif des technologies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1345B4-A24A-8144-2680-80E975F3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08467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E3E6721E-CA01-63B1-D92C-972C303569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E860A8-26AF-9D73-2F72-B8329A2E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5976" cy="52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0D956358-EF60-88BD-CBBD-8BA7B28B7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EBC1EC-77E7-8179-8095-981A5F9A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510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76CD8805-E240-4E98-882D-3E099DA60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50CE6C-503B-22F1-511A-7041C303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99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6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8559171A-E270-BC05-21D0-458C86C260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FE894D-659D-3456-49C5-96034412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6721"/>
            <a:ext cx="12219619" cy="51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0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11C4979B-DD9E-5EEC-B11B-863B11DD23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82C7DA-C364-0EDB-2A28-26B6609A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91"/>
            <a:ext cx="12197234" cy="53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0DAC6AC9-8959-F982-C4CE-81B803F3E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3D1EFA-5D82-DE19-8AEA-3113B90B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70365" cy="51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5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2705F7A8-6642-B2AD-0EFB-52F832501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10A978-69AF-9E91-81C0-4B521CAFD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8" y="120822"/>
            <a:ext cx="10382784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09424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76879184F9B4DA83D3487FD318ACA" ma:contentTypeVersion="18" ma:contentTypeDescription="Crée un document." ma:contentTypeScope="" ma:versionID="16f0495b412449e397c87d52082801da">
  <xsd:schema xmlns:xsd="http://www.w3.org/2001/XMLSchema" xmlns:xs="http://www.w3.org/2001/XMLSchema" xmlns:p="http://schemas.microsoft.com/office/2006/metadata/properties" xmlns:ns2="61c12126-44fe-44fd-9427-5a2e3330e467" xmlns:ns3="49b0a1d5-78d5-4217-a6ac-dfc697d57f21" targetNamespace="http://schemas.microsoft.com/office/2006/metadata/properties" ma:root="true" ma:fieldsID="4bf38bd72966d61d46a297729d740c77" ns2:_="" ns3:_="">
    <xsd:import namespace="61c12126-44fe-44fd-9427-5a2e3330e467"/>
    <xsd:import namespace="49b0a1d5-78d5-4217-a6ac-dfc697d57f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c12126-44fe-44fd-9427-5a2e3330e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3f171e3e-0961-43a0-9eef-d35fc54b6e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0a1d5-78d5-4217-a6ac-dfc697d57f21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0636748-8702-4252-aa14-537c1de9497e}" ma:internalName="TaxCatchAll" ma:showField="CatchAllData" ma:web="49b0a1d5-78d5-4217-a6ac-dfc697d57f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1c12126-44fe-44fd-9427-5a2e3330e467">
      <Terms xmlns="http://schemas.microsoft.com/office/infopath/2007/PartnerControls"/>
    </lcf76f155ced4ddcb4097134ff3c332f>
    <TaxCatchAll xmlns="49b0a1d5-78d5-4217-a6ac-dfc697d57f21" xsi:nil="true"/>
  </documentManagement>
</p:properties>
</file>

<file path=customXml/itemProps1.xml><?xml version="1.0" encoding="utf-8"?>
<ds:datastoreItem xmlns:ds="http://schemas.openxmlformats.org/officeDocument/2006/customXml" ds:itemID="{CA354D61-ED58-4DFC-9DF0-15AEA9F383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EB6E95-45AA-44DE-9B9F-10DE3AC839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c12126-44fe-44fd-9427-5a2e3330e467"/>
    <ds:schemaRef ds:uri="49b0a1d5-78d5-4217-a6ac-dfc697d57f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4C0326-E050-49BE-948A-68FD242FCB12}">
  <ds:schemaRefs>
    <ds:schemaRef ds:uri="http://schemas.microsoft.com/office/2006/metadata/properties"/>
    <ds:schemaRef ds:uri="http://purl.org/dc/elements/1.1/"/>
    <ds:schemaRef ds:uri="49b0a1d5-78d5-4217-a6ac-dfc697d57f21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61c12126-44fe-44fd-9427-5a2e3330e467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</Words>
  <Application>Microsoft Office PowerPoint</Application>
  <PresentationFormat>Grand écran</PresentationFormat>
  <Paragraphs>6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2" baseType="lpstr">
      <vt:lpstr>Arial</vt:lpstr>
      <vt:lpstr>Calibri</vt:lpstr>
      <vt:lpstr>Outfit</vt:lpstr>
      <vt:lpstr>Outfit </vt:lpstr>
      <vt:lpstr>Outfit Light</vt:lpstr>
      <vt:lpstr>Outfit Medium</vt:lpstr>
      <vt:lpstr>Outfit SemiBold</vt:lpstr>
      <vt:lpstr>Outfit-Medium</vt:lpstr>
      <vt:lpstr>Outfit-SemiBold</vt:lpstr>
      <vt:lpstr>Wingdings</vt:lpstr>
      <vt:lpstr>Conception personnalisée</vt:lpstr>
      <vt:lpstr>Présentation Wiilog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IMPRIM 33</dc:title>
  <dc:creator>Ludovic Geraldes</dc:creator>
  <cp:lastModifiedBy>Pauline Fillastre</cp:lastModifiedBy>
  <cp:revision>12</cp:revision>
  <dcterms:created xsi:type="dcterms:W3CDTF">2023-09-04T07:27:56Z</dcterms:created>
  <dcterms:modified xsi:type="dcterms:W3CDTF">2024-02-08T09:36:09Z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0x010100B3B76879184F9B4DA83D3487FD318ACA</vt:lpwstr>
  </property>
  <property fmtid="{D5CDD505-2E9C-101B-9397-08002B2CF9AE}" pid="3" name="MediaServiceImageTags">
    <vt:lpwstr/>
  </property>
</Properties>
</file>